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5" r:id="rId2"/>
    <p:sldId id="266" r:id="rId3"/>
    <p:sldId id="281" r:id="rId4"/>
    <p:sldId id="282" r:id="rId5"/>
    <p:sldId id="260" r:id="rId6"/>
    <p:sldId id="261" r:id="rId7"/>
    <p:sldId id="262" r:id="rId8"/>
    <p:sldId id="263" r:id="rId9"/>
    <p:sldId id="259" r:id="rId10"/>
    <p:sldId id="270" r:id="rId11"/>
    <p:sldId id="271" r:id="rId12"/>
    <p:sldId id="272" r:id="rId13"/>
    <p:sldId id="273" r:id="rId14"/>
    <p:sldId id="274" r:id="rId15"/>
    <p:sldId id="258" r:id="rId16"/>
    <p:sldId id="275" r:id="rId17"/>
    <p:sldId id="276" r:id="rId18"/>
    <p:sldId id="277" r:id="rId19"/>
    <p:sldId id="257" r:id="rId20"/>
    <p:sldId id="265" r:id="rId21"/>
    <p:sldId id="267" r:id="rId22"/>
    <p:sldId id="268" r:id="rId23"/>
    <p:sldId id="269" r:id="rId24"/>
    <p:sldId id="283" r:id="rId25"/>
    <p:sldId id="279" r:id="rId26"/>
    <p:sldId id="280" r:id="rId27"/>
    <p:sldId id="284" r:id="rId28"/>
  </p:sldIdLst>
  <p:sldSz cx="12192000" cy="16256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233"/>
    <a:srgbClr val="0A6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34" d="100"/>
          <a:sy n="34" d="100"/>
        </p:scale>
        <p:origin x="1788" y="108"/>
      </p:cViewPr>
      <p:guideLst>
        <p:guide orient="horz" pos="255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53542"/>
            <a:ext cx="10363200" cy="4466369"/>
          </a:xfrm>
        </p:spPr>
        <p:txBody>
          <a:bodyPr anchor="b"/>
          <a:lstStyle>
            <a:lvl1pPr algn="ctr">
              <a:defRPr sz="8000">
                <a:solidFill>
                  <a:srgbClr val="0A67A6"/>
                </a:solidFill>
                <a:latin typeface="+mn-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Subtitle 2"/>
          <p:cNvSpPr>
            <a:spLocks noGrp="1"/>
          </p:cNvSpPr>
          <p:nvPr>
            <p:ph type="subTitle" idx="1"/>
          </p:nvPr>
        </p:nvSpPr>
        <p:spPr>
          <a:xfrm>
            <a:off x="2547256" y="9321936"/>
            <a:ext cx="4898570" cy="3924769"/>
          </a:xfrm>
        </p:spPr>
        <p:txBody>
          <a:bodyPr/>
          <a:lstStyle>
            <a:lvl1pPr marL="0" indent="0" algn="ctr">
              <a:buNone/>
              <a:defRPr sz="3200">
                <a:solidFill>
                  <a:srgbClr val="002060"/>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i-FI" dirty="0" smtClean="0"/>
              <a:t>Muokkaa alaotsikon perustyyliä </a:t>
            </a:r>
            <a:r>
              <a:rPr lang="fi-FI" dirty="0" err="1" smtClean="0"/>
              <a:t>napsautt</a:t>
            </a:r>
            <a:r>
              <a:rPr lang="fi-FI" dirty="0" smtClean="0"/>
              <a:t>.</a:t>
            </a:r>
            <a:endParaRPr lang="en-US" dirty="0"/>
          </a:p>
        </p:txBody>
      </p:sp>
      <p:sp>
        <p:nvSpPr>
          <p:cNvPr id="4" name="Date Placeholder 3"/>
          <p:cNvSpPr>
            <a:spLocks noGrp="1"/>
          </p:cNvSpPr>
          <p:nvPr>
            <p:ph type="dt" sz="half" idx="10"/>
          </p:nvPr>
        </p:nvSpPr>
        <p:spPr/>
        <p:txBody>
          <a:bodyPr/>
          <a:lstStyle/>
          <a:p>
            <a:fld id="{10FD58AC-6114-4209-B00C-48EA60207098}" type="datetimeFigureOut">
              <a:rPr lang="fi-FI" smtClean="0"/>
              <a:t>9.3.2017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FE056D6-A309-4419-9860-664FF51D4F23}" type="slidenum">
              <a:rPr lang="fi-FI" smtClean="0"/>
              <a:t>‹#›</a:t>
            </a:fld>
            <a:endParaRPr lang="fi-FI"/>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6764" y="8538164"/>
            <a:ext cx="4545236" cy="7717836"/>
          </a:xfrm>
          <a:prstGeom prst="rect">
            <a:avLst/>
          </a:prstGeom>
        </p:spPr>
      </p:pic>
      <p:pic>
        <p:nvPicPr>
          <p:cNvPr id="14" name="Kuva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9745080"/>
            <a:ext cx="1097280" cy="3078480"/>
          </a:xfrm>
          <a:prstGeom prst="rect">
            <a:avLst/>
          </a:prstGeom>
        </p:spPr>
      </p:pic>
    </p:spTree>
    <p:extLst>
      <p:ext uri="{BB962C8B-B14F-4D97-AF65-F5344CB8AC3E}">
        <p14:creationId xmlns:p14="http://schemas.microsoft.com/office/powerpoint/2010/main" val="38944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3777915" y="865485"/>
            <a:ext cx="6737685" cy="3142075"/>
          </a:xfrm>
        </p:spPr>
        <p:txBody>
          <a:bodyPr>
            <a:normAutofit/>
          </a:bodyPr>
          <a:lstStyle>
            <a:lvl1pPr algn="l">
              <a:defRPr sz="6000" b="1">
                <a:solidFill>
                  <a:srgbClr val="0A67A6"/>
                </a:solidFill>
                <a:latin typeface="+mn-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10FD58AC-6114-4209-B00C-48EA60207098}" type="datetimeFigureOut">
              <a:rPr lang="fi-FI" smtClean="0"/>
              <a:t>9.3.2017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360175293"/>
      </p:ext>
    </p:extLst>
  </p:cSld>
  <p:clrMapOvr>
    <a:masterClrMapping/>
  </p:clrMapOvr>
  <p:extLst>
    <p:ext uri="{DCECCB84-F9BA-43D5-87BE-67443E8EF086}">
      <p15:sldGuideLst xmlns:p15="http://schemas.microsoft.com/office/powerpoint/2012/main">
        <p15:guide id="1" orient="horz" pos="2716" userDrawn="1">
          <p15:clr>
            <a:srgbClr val="FBAE40"/>
          </p15:clr>
        </p15:guide>
        <p15:guide id="2" pos="5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solidFill>
                  <a:srgbClr val="0A67A6"/>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10FD58AC-6114-4209-B00C-48EA60207098}" type="datetimeFigureOut">
              <a:rPr lang="fi-FI" smtClean="0"/>
              <a:t>9.3.2017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354506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solidFill>
                  <a:srgbClr val="0A67A6"/>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10FD58AC-6114-4209-B00C-48EA60207098}" type="datetimeFigureOut">
              <a:rPr lang="fi-FI" smtClean="0"/>
              <a:t>9.3.2017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65954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3719512" y="865485"/>
            <a:ext cx="7635875" cy="3142075"/>
          </a:xfrm>
        </p:spPr>
        <p:txBody>
          <a:bodyPr>
            <a:normAutofit/>
          </a:bodyPr>
          <a:lstStyle>
            <a:lvl1pPr>
              <a:defRPr sz="6000"/>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smtClean="0"/>
              <a:t>Muokkaa tekstin perustyylejä napsauttamalla</a:t>
            </a:r>
          </a:p>
        </p:txBody>
      </p:sp>
      <p:sp>
        <p:nvSpPr>
          <p:cNvPr id="4" name="Content Placeholder 3"/>
          <p:cNvSpPr>
            <a:spLocks noGrp="1"/>
          </p:cNvSpPr>
          <p:nvPr>
            <p:ph sz="half" idx="2"/>
          </p:nvPr>
        </p:nvSpPr>
        <p:spPr>
          <a:xfrm>
            <a:off x="839789" y="5937956"/>
            <a:ext cx="5157787" cy="87338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smtClean="0"/>
              <a:t>Muokkaa tekstin perustyylejä napsauttamalla</a:t>
            </a:r>
          </a:p>
        </p:txBody>
      </p:sp>
      <p:sp>
        <p:nvSpPr>
          <p:cNvPr id="6" name="Content Placeholder 5"/>
          <p:cNvSpPr>
            <a:spLocks noGrp="1"/>
          </p:cNvSpPr>
          <p:nvPr>
            <p:ph sz="quarter" idx="4"/>
          </p:nvPr>
        </p:nvSpPr>
        <p:spPr>
          <a:xfrm>
            <a:off x="6172201" y="5937956"/>
            <a:ext cx="5183188" cy="87338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10FD58AC-6114-4209-B00C-48EA60207098}" type="datetimeFigureOut">
              <a:rPr lang="fi-FI" smtClean="0"/>
              <a:t>9.3.2017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31271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67A6"/>
                </a:solidFill>
              </a:defRPr>
            </a:lvl1p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10FD58AC-6114-4209-B00C-48EA60207098}" type="datetimeFigureOut">
              <a:rPr lang="fi-FI" smtClean="0"/>
              <a:t>9.3.2017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139574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D58AC-6114-4209-B00C-48EA60207098}" type="datetimeFigureOut">
              <a:rPr lang="fi-FI" smtClean="0"/>
              <a:t>9.3.2017</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375667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0" y="3853543"/>
            <a:ext cx="3932237" cy="3298371"/>
          </a:xfrm>
        </p:spPr>
        <p:txBody>
          <a:bodyPr anchor="b"/>
          <a:lstStyle>
            <a:lvl1pPr>
              <a:defRPr sz="4267"/>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839788" y="7151914"/>
            <a:ext cx="3932237" cy="6759761"/>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10FD58AC-6114-4209-B00C-48EA60207098}" type="datetimeFigureOut">
              <a:rPr lang="fi-FI" smtClean="0"/>
              <a:t>9.3.2017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197409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8200" y="3816047"/>
            <a:ext cx="3932237" cy="3793067"/>
          </a:xfrm>
        </p:spPr>
        <p:txBody>
          <a:bodyPr anchor="b"/>
          <a:lstStyle>
            <a:lvl1pPr>
              <a:defRPr sz="4267"/>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839788" y="7609114"/>
            <a:ext cx="3932237" cy="6302561"/>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10FD58AC-6114-4209-B00C-48EA60207098}" type="datetimeFigureOut">
              <a:rPr lang="fi-FI" smtClean="0"/>
              <a:t>9.3.2017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FE056D6-A309-4419-9860-664FF51D4F23}" type="slidenum">
              <a:rPr lang="fi-FI" smtClean="0"/>
              <a:t>‹#›</a:t>
            </a:fld>
            <a:endParaRPr lang="fi-FI"/>
          </a:p>
        </p:txBody>
      </p:sp>
    </p:spTree>
    <p:extLst>
      <p:ext uri="{BB962C8B-B14F-4D97-AF65-F5344CB8AC3E}">
        <p14:creationId xmlns:p14="http://schemas.microsoft.com/office/powerpoint/2010/main" val="18277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11"/>
          <a:stretch>
            <a:fillRect/>
          </a:stretch>
        </p:blipFill>
        <p:spPr>
          <a:xfrm>
            <a:off x="-529" y="27035"/>
            <a:ext cx="12193057" cy="15875360"/>
          </a:xfrm>
          <a:prstGeom prst="rect">
            <a:avLst/>
          </a:prstGeom>
        </p:spPr>
      </p:pic>
      <p:sp>
        <p:nvSpPr>
          <p:cNvPr id="2" name="Title Placeholder 1"/>
          <p:cNvSpPr>
            <a:spLocks noGrp="1"/>
          </p:cNvSpPr>
          <p:nvPr>
            <p:ph type="title"/>
          </p:nvPr>
        </p:nvSpPr>
        <p:spPr>
          <a:xfrm>
            <a:off x="3719513" y="865485"/>
            <a:ext cx="7634286" cy="3142075"/>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10FD58AC-6114-4209-B00C-48EA60207098}" type="datetimeFigureOut">
              <a:rPr lang="fi-FI" smtClean="0"/>
              <a:t>9.3.2017</a:t>
            </a:fld>
            <a:endParaRPr lang="fi-FI"/>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EFE056D6-A309-4419-9860-664FF51D4F23}" type="slidenum">
              <a:rPr lang="fi-FI" smtClean="0"/>
              <a:t>‹#›</a:t>
            </a:fld>
            <a:endParaRPr lang="fi-FI"/>
          </a:p>
        </p:txBody>
      </p:sp>
      <p:pic>
        <p:nvPicPr>
          <p:cNvPr id="7" name="Kuva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8987" y="65316"/>
            <a:ext cx="3162801" cy="3587860"/>
          </a:xfrm>
          <a:prstGeom prst="rect">
            <a:avLst/>
          </a:prstGeom>
        </p:spPr>
      </p:pic>
    </p:spTree>
    <p:extLst>
      <p:ext uri="{BB962C8B-B14F-4D97-AF65-F5344CB8AC3E}">
        <p14:creationId xmlns:p14="http://schemas.microsoft.com/office/powerpoint/2010/main" val="42282340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20" userDrawn="1">
          <p15:clr>
            <a:srgbClr val="F26B43"/>
          </p15:clr>
        </p15:guide>
        <p15:guide id="2" pos="234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A19vCsdXJ2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UYCWss4ZJG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FcG_sEw4px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3853542"/>
            <a:ext cx="9934575" cy="4466369"/>
          </a:xfrm>
        </p:spPr>
        <p:txBody>
          <a:bodyPr>
            <a:normAutofit/>
          </a:bodyPr>
          <a:lstStyle/>
          <a:p>
            <a:pPr algn="r"/>
            <a:r>
              <a:rPr lang="fi-FI" sz="6800" b="1" dirty="0" smtClean="0"/>
              <a:t>VALMENTAJALLA ON VÄLIÄ</a:t>
            </a:r>
            <a:br>
              <a:rPr lang="fi-FI" sz="6800" b="1" dirty="0" smtClean="0"/>
            </a:br>
            <a:r>
              <a:rPr lang="fi-FI" sz="6800" b="1" dirty="0" smtClean="0"/>
              <a:t>    </a:t>
            </a:r>
            <a:r>
              <a:rPr lang="fi-FI" sz="6800" dirty="0" smtClean="0"/>
              <a:t>-kampanja</a:t>
            </a:r>
            <a:endParaRPr lang="fi-FI" sz="6800" dirty="0"/>
          </a:p>
        </p:txBody>
      </p:sp>
      <p:sp>
        <p:nvSpPr>
          <p:cNvPr id="3" name="Alaotsikko 2"/>
          <p:cNvSpPr>
            <a:spLocks noGrp="1"/>
          </p:cNvSpPr>
          <p:nvPr>
            <p:ph type="subTitle" idx="1"/>
          </p:nvPr>
        </p:nvSpPr>
        <p:spPr>
          <a:xfrm>
            <a:off x="2370666" y="9317095"/>
            <a:ext cx="5562600" cy="3924769"/>
          </a:xfrm>
        </p:spPr>
        <p:txBody>
          <a:bodyPr/>
          <a:lstStyle/>
          <a:p>
            <a:pPr>
              <a:spcBef>
                <a:spcPts val="0"/>
              </a:spcBef>
            </a:pPr>
            <a:r>
              <a:rPr lang="fi-FI" b="1" dirty="0" smtClean="0">
                <a:solidFill>
                  <a:srgbClr val="E55233"/>
                </a:solidFill>
              </a:rPr>
              <a:t>Yhteistyössä: </a:t>
            </a:r>
          </a:p>
          <a:p>
            <a:pPr>
              <a:spcBef>
                <a:spcPts val="1600"/>
              </a:spcBef>
            </a:pPr>
            <a:r>
              <a:rPr lang="fi-FI" dirty="0" smtClean="0"/>
              <a:t/>
            </a:r>
            <a:br>
              <a:rPr lang="fi-FI" dirty="0" smtClean="0"/>
            </a:br>
            <a:r>
              <a:rPr lang="fi-FI" dirty="0" smtClean="0"/>
              <a:t>Suomen Valmentajat</a:t>
            </a:r>
          </a:p>
          <a:p>
            <a:pPr>
              <a:spcBef>
                <a:spcPts val="2000"/>
              </a:spcBef>
            </a:pPr>
            <a:r>
              <a:rPr lang="fi-FI" dirty="0" smtClean="0"/>
              <a:t>Suomen Ammattivalmentajat</a:t>
            </a:r>
            <a:endParaRPr lang="fi-FI" dirty="0"/>
          </a:p>
          <a:p>
            <a:pPr>
              <a:spcBef>
                <a:spcPts val="2000"/>
              </a:spcBef>
            </a:pPr>
            <a:r>
              <a:rPr lang="fi-FI" dirty="0" smtClean="0"/>
              <a:t>Suomen Olympiakomitea</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5419" y="624648"/>
            <a:ext cx="4120896" cy="1463040"/>
          </a:xfrm>
          <a:prstGeom prst="rect">
            <a:avLst/>
          </a:prstGeom>
        </p:spPr>
      </p:pic>
    </p:spTree>
    <p:extLst>
      <p:ext uri="{BB962C8B-B14F-4D97-AF65-F5344CB8AC3E}">
        <p14:creationId xmlns:p14="http://schemas.microsoft.com/office/powerpoint/2010/main" val="343218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Ilo, innostus ja intohimo</a:t>
            </a:r>
            <a:endParaRPr lang="fi-FI" dirty="0"/>
          </a:p>
        </p:txBody>
      </p:sp>
      <p:sp>
        <p:nvSpPr>
          <p:cNvPr id="3" name="Sisällön paikkamerkki 2"/>
          <p:cNvSpPr>
            <a:spLocks noGrp="1"/>
          </p:cNvSpPr>
          <p:nvPr>
            <p:ph idx="1"/>
          </p:nvPr>
        </p:nvSpPr>
        <p:spPr>
          <a:xfrm>
            <a:off x="838200" y="4327407"/>
            <a:ext cx="10880558" cy="10314283"/>
          </a:xfrm>
        </p:spPr>
        <p:txBody>
          <a:bodyPr>
            <a:normAutofit/>
          </a:bodyPr>
          <a:lstStyle/>
          <a:p>
            <a:pPr>
              <a:spcBef>
                <a:spcPts val="4200"/>
              </a:spcBef>
            </a:pPr>
            <a:r>
              <a:rPr lang="fi-FI" sz="4400" dirty="0" smtClean="0"/>
              <a:t>On </a:t>
            </a:r>
            <a:r>
              <a:rPr lang="fi-FI" sz="4400" dirty="0"/>
              <a:t>monta syytä urheilla. Urheilu edistää terveyttä ja synnyttää iloa, tunnetta ja elämyksiä. </a:t>
            </a:r>
            <a:endParaRPr lang="fi-FI" sz="4400" dirty="0" smtClean="0"/>
          </a:p>
          <a:p>
            <a:pPr>
              <a:spcBef>
                <a:spcPts val="4200"/>
              </a:spcBef>
            </a:pPr>
            <a:r>
              <a:rPr lang="fi-FI" sz="4400" dirty="0" smtClean="0"/>
              <a:t>Parhaimmillaan </a:t>
            </a:r>
            <a:r>
              <a:rPr lang="fi-FI" sz="4400" dirty="0"/>
              <a:t>kaikki tekeminen kumpuaa </a:t>
            </a:r>
            <a:r>
              <a:rPr lang="fi-FI" sz="4400" dirty="0" smtClean="0"/>
              <a:t>urheilijan </a:t>
            </a:r>
            <a:r>
              <a:rPr lang="fi-FI" sz="4400" dirty="0"/>
              <a:t>omasta ilosta, innostuksesta ja intohimosta urheilla. </a:t>
            </a:r>
            <a:endParaRPr lang="fi-FI" sz="4400" dirty="0" smtClean="0"/>
          </a:p>
          <a:p>
            <a:pPr>
              <a:spcBef>
                <a:spcPts val="4200"/>
              </a:spcBef>
            </a:pPr>
            <a:r>
              <a:rPr lang="fi-FI" sz="4400" dirty="0" smtClean="0"/>
              <a:t>Urheileminen </a:t>
            </a:r>
            <a:r>
              <a:rPr lang="fi-FI" sz="4400" dirty="0"/>
              <a:t>on myös itseisarvo – urheillaan, koska koetaan mielekkääksi urheilla.</a:t>
            </a:r>
          </a:p>
          <a:p>
            <a:pPr>
              <a:spcBef>
                <a:spcPts val="4200"/>
              </a:spcBef>
            </a:pPr>
            <a:endParaRPr lang="fi-FI" sz="4400" dirty="0"/>
          </a:p>
        </p:txBody>
      </p:sp>
    </p:spTree>
    <p:extLst>
      <p:ext uri="{BB962C8B-B14F-4D97-AF65-F5344CB8AC3E}">
        <p14:creationId xmlns:p14="http://schemas.microsoft.com/office/powerpoint/2010/main" val="1840597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777915" y="865485"/>
            <a:ext cx="8061159" cy="3142075"/>
          </a:xfrm>
        </p:spPr>
        <p:txBody>
          <a:bodyPr>
            <a:normAutofit fontScale="90000"/>
          </a:bodyPr>
          <a:lstStyle/>
          <a:p>
            <a:r>
              <a:rPr lang="fi-FI" dirty="0" smtClean="0"/>
              <a:t>Pyrkimys erinomaisuuteen – pyrkimys itsensä jatkuvaan kehittämiseen</a:t>
            </a:r>
            <a:endParaRPr lang="fi-FI" dirty="0"/>
          </a:p>
        </p:txBody>
      </p:sp>
      <p:sp>
        <p:nvSpPr>
          <p:cNvPr id="3" name="Sisällön paikkamerkki 2"/>
          <p:cNvSpPr>
            <a:spLocks noGrp="1"/>
          </p:cNvSpPr>
          <p:nvPr>
            <p:ph idx="1"/>
          </p:nvPr>
        </p:nvSpPr>
        <p:spPr>
          <a:xfrm>
            <a:off x="838200" y="4944533"/>
            <a:ext cx="10515600" cy="9697157"/>
          </a:xfrm>
        </p:spPr>
        <p:txBody>
          <a:bodyPr>
            <a:normAutofit/>
          </a:bodyPr>
          <a:lstStyle/>
          <a:p>
            <a:pPr>
              <a:spcBef>
                <a:spcPts val="4200"/>
              </a:spcBef>
            </a:pPr>
            <a:r>
              <a:rPr lang="fi-FI" sz="4400" dirty="0"/>
              <a:t>Urheilussa pyritään parhaaseen mahdolliseen suoritukseen. </a:t>
            </a:r>
            <a:endParaRPr lang="fi-FI" sz="4400" dirty="0" smtClean="0"/>
          </a:p>
          <a:p>
            <a:pPr>
              <a:spcBef>
                <a:spcPts val="4200"/>
              </a:spcBef>
            </a:pPr>
            <a:r>
              <a:rPr lang="fi-FI" sz="4400" dirty="0" smtClean="0"/>
              <a:t>Menestyminen perustuu </a:t>
            </a:r>
            <a:r>
              <a:rPr lang="fi-FI" sz="4400" dirty="0"/>
              <a:t>suorituksen kehittämiseen, pitkäjänteiseen valmentautumiseen ja urheilijan jatkuvaan haluun kehittää itseään.</a:t>
            </a:r>
          </a:p>
        </p:txBody>
      </p:sp>
    </p:spTree>
    <p:extLst>
      <p:ext uri="{BB962C8B-B14F-4D97-AF65-F5344CB8AC3E}">
        <p14:creationId xmlns:p14="http://schemas.microsoft.com/office/powerpoint/2010/main" val="4224691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Yrittäminen ja sisu</a:t>
            </a:r>
            <a:endParaRPr lang="fi-FI" dirty="0"/>
          </a:p>
        </p:txBody>
      </p:sp>
      <p:sp>
        <p:nvSpPr>
          <p:cNvPr id="3" name="Sisällön paikkamerkki 2"/>
          <p:cNvSpPr>
            <a:spLocks noGrp="1"/>
          </p:cNvSpPr>
          <p:nvPr>
            <p:ph idx="1"/>
          </p:nvPr>
        </p:nvSpPr>
        <p:spPr/>
        <p:txBody>
          <a:bodyPr>
            <a:normAutofit/>
          </a:bodyPr>
          <a:lstStyle/>
          <a:p>
            <a:pPr>
              <a:spcBef>
                <a:spcPts val="4200"/>
              </a:spcBef>
            </a:pPr>
            <a:r>
              <a:rPr lang="fi-FI" sz="4400" dirty="0"/>
              <a:t>Urheilija kohtaa valmentautumisessa ja kilpailutilanteissa onnistumisia ja vastoinkäymisiä.  </a:t>
            </a:r>
            <a:endParaRPr lang="fi-FI" sz="4400" dirty="0" smtClean="0"/>
          </a:p>
          <a:p>
            <a:pPr>
              <a:spcBef>
                <a:spcPts val="4200"/>
              </a:spcBef>
            </a:pPr>
            <a:r>
              <a:rPr lang="fi-FI" sz="4400" dirty="0" smtClean="0"/>
              <a:t>Epäonnistumiset </a:t>
            </a:r>
            <a:r>
              <a:rPr lang="fi-FI" sz="4400" dirty="0"/>
              <a:t>ovat olennainen osa oppimista ja kehittymistä. </a:t>
            </a:r>
            <a:endParaRPr lang="fi-FI" sz="4400" dirty="0" smtClean="0"/>
          </a:p>
          <a:p>
            <a:pPr>
              <a:spcBef>
                <a:spcPts val="4200"/>
              </a:spcBef>
            </a:pPr>
            <a:r>
              <a:rPr lang="fi-FI" sz="4400" dirty="0" smtClean="0"/>
              <a:t>Urheilu </a:t>
            </a:r>
            <a:r>
              <a:rPr lang="fi-FI" sz="4400" dirty="0"/>
              <a:t>on pitkäjänteinen kehittymisprosessi, joka perustuu yrittämiseen ja taas uudelleen yrittämiseen. Se edellyttää myönteistä asennetta nähdä ongelmassa mahdollisuus kehittyä.</a:t>
            </a:r>
          </a:p>
        </p:txBody>
      </p:sp>
    </p:spTree>
    <p:extLst>
      <p:ext uri="{BB962C8B-B14F-4D97-AF65-F5344CB8AC3E}">
        <p14:creationId xmlns:p14="http://schemas.microsoft.com/office/powerpoint/2010/main" val="2126825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777915" y="865485"/>
            <a:ext cx="7363327" cy="3142075"/>
          </a:xfrm>
        </p:spPr>
        <p:txBody>
          <a:bodyPr/>
          <a:lstStyle/>
          <a:p>
            <a:r>
              <a:rPr lang="fi-FI" dirty="0" smtClean="0"/>
              <a:t>Kunnioitus ja </a:t>
            </a:r>
            <a:r>
              <a:rPr lang="fi-FI" dirty="0"/>
              <a:t>r</a:t>
            </a:r>
            <a:r>
              <a:rPr lang="fi-FI" dirty="0" smtClean="0"/>
              <a:t>eilu </a:t>
            </a:r>
            <a:r>
              <a:rPr lang="fi-FI" dirty="0"/>
              <a:t>p</a:t>
            </a:r>
            <a:r>
              <a:rPr lang="fi-FI" dirty="0" smtClean="0"/>
              <a:t>eli</a:t>
            </a:r>
            <a:endParaRPr lang="fi-FI" dirty="0"/>
          </a:p>
        </p:txBody>
      </p:sp>
      <p:sp>
        <p:nvSpPr>
          <p:cNvPr id="3" name="Sisällön paikkamerkki 2"/>
          <p:cNvSpPr>
            <a:spLocks noGrp="1"/>
          </p:cNvSpPr>
          <p:nvPr>
            <p:ph idx="1"/>
          </p:nvPr>
        </p:nvSpPr>
        <p:spPr/>
        <p:txBody>
          <a:bodyPr>
            <a:normAutofit/>
          </a:bodyPr>
          <a:lstStyle/>
          <a:p>
            <a:r>
              <a:rPr lang="fi-FI" sz="4400" dirty="0"/>
              <a:t>Hyvään urheiluun kuuluu elämän ja toisten ihmisten arvostaminen. </a:t>
            </a:r>
            <a:r>
              <a:rPr lang="fi-FI" sz="4400" dirty="0" smtClean="0"/>
              <a:t/>
            </a:r>
            <a:br>
              <a:rPr lang="fi-FI" sz="4400" dirty="0" smtClean="0"/>
            </a:br>
            <a:r>
              <a:rPr lang="fi-FI" sz="4400" dirty="0" smtClean="0"/>
              <a:t>Se </a:t>
            </a:r>
            <a:r>
              <a:rPr lang="fi-FI" sz="4400" dirty="0"/>
              <a:t>tarkoittaa urheilun, urheilijoiden, urheilun toimijoiden ja sääntöjen kunnioittamista.</a:t>
            </a:r>
          </a:p>
        </p:txBody>
      </p:sp>
    </p:spTree>
    <p:extLst>
      <p:ext uri="{BB962C8B-B14F-4D97-AF65-F5344CB8AC3E}">
        <p14:creationId xmlns:p14="http://schemas.microsoft.com/office/powerpoint/2010/main" val="265269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Yhdessä tekeminen</a:t>
            </a:r>
            <a:endParaRPr lang="fi-FI" dirty="0"/>
          </a:p>
        </p:txBody>
      </p:sp>
      <p:sp>
        <p:nvSpPr>
          <p:cNvPr id="3" name="Sisällön paikkamerkki 2"/>
          <p:cNvSpPr>
            <a:spLocks noGrp="1"/>
          </p:cNvSpPr>
          <p:nvPr>
            <p:ph idx="1"/>
          </p:nvPr>
        </p:nvSpPr>
        <p:spPr/>
        <p:txBody>
          <a:bodyPr>
            <a:normAutofit/>
          </a:bodyPr>
          <a:lstStyle/>
          <a:p>
            <a:pPr>
              <a:spcBef>
                <a:spcPts val="4200"/>
              </a:spcBef>
            </a:pPr>
            <a:r>
              <a:rPr lang="fi-FI" sz="4400" dirty="0"/>
              <a:t>Urheilussa pyritään yhdessä yhteiseen tavoitteeseen. </a:t>
            </a:r>
            <a:endParaRPr lang="fi-FI" sz="4400" dirty="0" smtClean="0"/>
          </a:p>
          <a:p>
            <a:pPr>
              <a:spcBef>
                <a:spcPts val="4200"/>
              </a:spcBef>
            </a:pPr>
            <a:r>
              <a:rPr lang="fi-FI" sz="4400" dirty="0" smtClean="0"/>
              <a:t>Valmentautuminen </a:t>
            </a:r>
            <a:r>
              <a:rPr lang="fi-FI" sz="4400" dirty="0"/>
              <a:t>ja kilpaileminen on usean ihmisen yhteistyötä. </a:t>
            </a:r>
            <a:endParaRPr lang="fi-FI" sz="4400" dirty="0" smtClean="0"/>
          </a:p>
          <a:p>
            <a:pPr>
              <a:spcBef>
                <a:spcPts val="4200"/>
              </a:spcBef>
            </a:pPr>
            <a:r>
              <a:rPr lang="fi-FI" sz="4400" dirty="0" smtClean="0"/>
              <a:t>Urheilussa </a:t>
            </a:r>
            <a:r>
              <a:rPr lang="fi-FI" sz="4400" dirty="0"/>
              <a:t>kuulut aina johonkin isompaan kokonaisuuteen. </a:t>
            </a:r>
            <a:endParaRPr lang="fi-FI" sz="4400" dirty="0" smtClean="0"/>
          </a:p>
          <a:p>
            <a:pPr>
              <a:spcBef>
                <a:spcPts val="4200"/>
              </a:spcBef>
            </a:pPr>
            <a:r>
              <a:rPr lang="fi-FI" sz="4400" dirty="0" smtClean="0"/>
              <a:t>Urheilu </a:t>
            </a:r>
            <a:r>
              <a:rPr lang="fi-FI" sz="4400" dirty="0"/>
              <a:t>on yhteistyötä ja luo yhteisöllisyyttä tekijöilleen sekä seuraajilleen.</a:t>
            </a:r>
          </a:p>
        </p:txBody>
      </p:sp>
    </p:spTree>
    <p:extLst>
      <p:ext uri="{BB962C8B-B14F-4D97-AF65-F5344CB8AC3E}">
        <p14:creationId xmlns:p14="http://schemas.microsoft.com/office/powerpoint/2010/main" val="2746874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4" name="Sisällön paikkamerkk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17260975"/>
          </a:xfrm>
        </p:spPr>
      </p:pic>
    </p:spTree>
    <p:extLst>
      <p:ext uri="{BB962C8B-B14F-4D97-AF65-F5344CB8AC3E}">
        <p14:creationId xmlns:p14="http://schemas.microsoft.com/office/powerpoint/2010/main" val="4231826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777915" y="865485"/>
            <a:ext cx="7575885" cy="3142075"/>
          </a:xfrm>
        </p:spPr>
        <p:txBody>
          <a:bodyPr/>
          <a:lstStyle/>
          <a:p>
            <a:r>
              <a:rPr lang="fi-FI" b="1" dirty="0"/>
              <a:t>Valmentajan tehtävä on auttaa urheilijaa kokonaisvaltaisesti</a:t>
            </a:r>
            <a:endParaRPr lang="fi-FI" dirty="0"/>
          </a:p>
        </p:txBody>
      </p:sp>
      <p:sp>
        <p:nvSpPr>
          <p:cNvPr id="3" name="Sisällön paikkamerkki 2"/>
          <p:cNvSpPr>
            <a:spLocks noGrp="1"/>
          </p:cNvSpPr>
          <p:nvPr>
            <p:ph idx="1"/>
          </p:nvPr>
        </p:nvSpPr>
        <p:spPr/>
        <p:txBody>
          <a:bodyPr>
            <a:noAutofit/>
          </a:bodyPr>
          <a:lstStyle/>
          <a:p>
            <a:pPr>
              <a:spcBef>
                <a:spcPts val="4200"/>
              </a:spcBef>
            </a:pPr>
            <a:r>
              <a:rPr lang="fi-FI" sz="4400" dirty="0"/>
              <a:t>Urheilijan ja valmentajan yhteistyö perustuu luottamukseen</a:t>
            </a:r>
            <a:r>
              <a:rPr lang="fi-FI" sz="4400" dirty="0" smtClean="0"/>
              <a:t>.</a:t>
            </a:r>
            <a:endParaRPr lang="fi-FI" sz="4400" dirty="0"/>
          </a:p>
          <a:p>
            <a:pPr>
              <a:spcBef>
                <a:spcPts val="4200"/>
              </a:spcBef>
            </a:pPr>
            <a:r>
              <a:rPr lang="fi-FI" sz="4400" dirty="0"/>
              <a:t>Valmentaja auttaa urheilijaa tuntemaan itsensä, tunnistamaan voimavaransa, johtamaan itseään ja toimimaan yhteistyössä muiden kanssa</a:t>
            </a:r>
            <a:r>
              <a:rPr lang="fi-FI" sz="4400" dirty="0" smtClean="0"/>
              <a:t>.</a:t>
            </a:r>
            <a:endParaRPr lang="fi-FI" sz="4400" dirty="0"/>
          </a:p>
          <a:p>
            <a:pPr>
              <a:spcBef>
                <a:spcPts val="4200"/>
              </a:spcBef>
            </a:pPr>
            <a:r>
              <a:rPr lang="fi-FI" sz="4400" dirty="0"/>
              <a:t>Valmentautuminen on pitkäjänteinen prosessi, johon kuuluvat onnistumiset, epäonnistumiset, uudelleen yrittäminen ja niiden kautta oppiminen</a:t>
            </a:r>
            <a:r>
              <a:rPr lang="fi-FI" sz="4400" dirty="0" smtClean="0"/>
              <a:t>.</a:t>
            </a:r>
            <a:endParaRPr lang="fi-FI" sz="4400" dirty="0"/>
          </a:p>
          <a:p>
            <a:pPr>
              <a:spcBef>
                <a:spcPts val="4200"/>
              </a:spcBef>
            </a:pPr>
            <a:r>
              <a:rPr lang="fi-FI" sz="4400" dirty="0"/>
              <a:t>Urheilija on aktiivinen toimija ja valmentaja </a:t>
            </a:r>
            <a:r>
              <a:rPr lang="fi-FI" sz="4400" dirty="0" err="1"/>
              <a:t>osallistaa</a:t>
            </a:r>
            <a:r>
              <a:rPr lang="fi-FI" sz="4400" dirty="0"/>
              <a:t> urheilijan toiminnan suunnitteluun, toteutukseen ja seurantaan.</a:t>
            </a:r>
          </a:p>
        </p:txBody>
      </p:sp>
    </p:spTree>
    <p:extLst>
      <p:ext uri="{BB962C8B-B14F-4D97-AF65-F5344CB8AC3E}">
        <p14:creationId xmlns:p14="http://schemas.microsoft.com/office/powerpoint/2010/main" val="3293666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777915" y="865485"/>
            <a:ext cx="7575885" cy="3142075"/>
          </a:xfrm>
        </p:spPr>
        <p:txBody>
          <a:bodyPr>
            <a:normAutofit fontScale="90000"/>
          </a:bodyPr>
          <a:lstStyle/>
          <a:p>
            <a:r>
              <a:rPr lang="fi-FI" b="1" dirty="0"/>
              <a:t>Valmentaja haluaa tuntea itsensä ja tunnistaa omat motiivinsa valmentaa</a:t>
            </a:r>
            <a:endParaRPr lang="fi-FI" dirty="0"/>
          </a:p>
        </p:txBody>
      </p:sp>
      <p:sp>
        <p:nvSpPr>
          <p:cNvPr id="3" name="Sisällön paikkamerkki 2"/>
          <p:cNvSpPr>
            <a:spLocks noGrp="1"/>
          </p:cNvSpPr>
          <p:nvPr>
            <p:ph idx="1"/>
          </p:nvPr>
        </p:nvSpPr>
        <p:spPr/>
        <p:txBody>
          <a:bodyPr>
            <a:normAutofit/>
          </a:bodyPr>
          <a:lstStyle/>
          <a:p>
            <a:pPr>
              <a:spcBef>
                <a:spcPts val="4200"/>
              </a:spcBef>
            </a:pPr>
            <a:r>
              <a:rPr lang="fi-FI" sz="4400" dirty="0"/>
              <a:t>Valmentaja tuntee itsensä ja omat vahvuutensa ja heikkoutensa sekä uskaltaa olla oma itsensä.</a:t>
            </a:r>
          </a:p>
          <a:p>
            <a:pPr>
              <a:spcBef>
                <a:spcPts val="4200"/>
              </a:spcBef>
            </a:pPr>
            <a:r>
              <a:rPr lang="fi-FI" sz="4400" dirty="0"/>
              <a:t>Valmentaja ymmärtää esimerkkiroolinsa. Hän luo myönteisyyttä ja hyvän ilmapiirin oppimisprosessille.</a:t>
            </a:r>
          </a:p>
          <a:p>
            <a:pPr>
              <a:spcBef>
                <a:spcPts val="4200"/>
              </a:spcBef>
            </a:pPr>
            <a:r>
              <a:rPr lang="fi-FI" sz="4400" dirty="0"/>
              <a:t>Valmentaja kohtaa urheilijat ja muut toimijat tasa-arvoisina.</a:t>
            </a:r>
          </a:p>
          <a:p>
            <a:pPr>
              <a:spcBef>
                <a:spcPts val="4200"/>
              </a:spcBef>
            </a:pPr>
            <a:r>
              <a:rPr lang="fi-FI" sz="4400" dirty="0"/>
              <a:t>Valmentaja tekee työtään intohimoisesti ja ammattitaitoisesti sekä pyrkii kehittämään itseään jatkuvasti.</a:t>
            </a:r>
          </a:p>
          <a:p>
            <a:pPr>
              <a:spcBef>
                <a:spcPts val="4200"/>
              </a:spcBef>
            </a:pPr>
            <a:endParaRPr lang="fi-FI" sz="4400" dirty="0"/>
          </a:p>
        </p:txBody>
      </p:sp>
    </p:spTree>
    <p:extLst>
      <p:ext uri="{BB962C8B-B14F-4D97-AF65-F5344CB8AC3E}">
        <p14:creationId xmlns:p14="http://schemas.microsoft.com/office/powerpoint/2010/main" val="1584782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Valmentamisella </a:t>
            </a:r>
            <a:r>
              <a:rPr lang="fi-FI" b="1" dirty="0" smtClean="0"/>
              <a:t/>
            </a:r>
            <a:br>
              <a:rPr lang="fi-FI" b="1" dirty="0" smtClean="0"/>
            </a:br>
            <a:r>
              <a:rPr lang="fi-FI" b="1" dirty="0" smtClean="0"/>
              <a:t>on </a:t>
            </a:r>
            <a:r>
              <a:rPr lang="fi-FI" b="1" dirty="0"/>
              <a:t>vaikutuksia</a:t>
            </a:r>
          </a:p>
        </p:txBody>
      </p:sp>
      <p:sp>
        <p:nvSpPr>
          <p:cNvPr id="3" name="Sisällön paikkamerkki 2"/>
          <p:cNvSpPr>
            <a:spLocks noGrp="1"/>
          </p:cNvSpPr>
          <p:nvPr>
            <p:ph idx="1"/>
          </p:nvPr>
        </p:nvSpPr>
        <p:spPr>
          <a:xfrm>
            <a:off x="838200" y="4056471"/>
            <a:ext cx="11049000" cy="12199529"/>
          </a:xfrm>
        </p:spPr>
        <p:txBody>
          <a:bodyPr>
            <a:noAutofit/>
          </a:bodyPr>
          <a:lstStyle/>
          <a:p>
            <a:r>
              <a:rPr lang="fi-FI" sz="3500" dirty="0"/>
              <a:t>Urheilu </a:t>
            </a:r>
            <a:r>
              <a:rPr lang="fi-FI" sz="3500" dirty="0" smtClean="0"/>
              <a:t>tarjoaa </a:t>
            </a:r>
            <a:r>
              <a:rPr lang="fi-FI" sz="3500" dirty="0"/>
              <a:t>elämälle sisältöä ja monenlaisia mahdollisuuksia itsensä toteuttamiseen. Se synnyttää iloa, innostusta ja intohimoa omaan työhön. Tässä hengessä valmentajan tehtävä on auttaa urheilijaa menestymään, kehittymään ja kasvamaan ihmisenä</a:t>
            </a:r>
            <a:r>
              <a:rPr lang="fi-FI" sz="3500" dirty="0" smtClean="0"/>
              <a:t>.</a:t>
            </a:r>
            <a:endParaRPr lang="fi-FI" sz="3500" dirty="0"/>
          </a:p>
          <a:p>
            <a:r>
              <a:rPr lang="fi-FI" sz="3500" dirty="0"/>
              <a:t>Oppiminen ja pyrkimys kehittymiseen on valmentamisen ydin. Valmentajan rooli urheilussa on tärkeä. Hän on valmennusprosessin johtaja ja kokoava voima urheilijan ja eri sidosryhmien välillä. Epäonnistumisen hetkellä hän on energinen dynamo, jolla on kyky motivoitua sekä käynnistää yhteistyöprosessi uudestaan ja uudestaan</a:t>
            </a:r>
            <a:r>
              <a:rPr lang="fi-FI" sz="3500" dirty="0" smtClean="0"/>
              <a:t>.</a:t>
            </a:r>
            <a:endParaRPr lang="fi-FI" sz="3500" dirty="0"/>
          </a:p>
          <a:p>
            <a:r>
              <a:rPr lang="fi-FI" sz="3500" dirty="0" err="1"/>
              <a:t>Kehittymis</a:t>
            </a:r>
            <a:r>
              <a:rPr lang="fi-FI" sz="3500" dirty="0"/>
              <a:t>- ja yhteistyöprosessit urheilussa voivat toimia esimerkkinä muille yhteiskunnan aloille. Valmentaminen on suunnitelmallinen ja pitkäjänteinen yhteistyöprosessi urheilijan ja hänen tukihenkilöidensä välillä. Tästä osaamisesta on hyötyä myös muille yhteiskunnan osa-alueille</a:t>
            </a:r>
            <a:r>
              <a:rPr lang="fi-FI" sz="3500" dirty="0" smtClean="0"/>
              <a:t>.</a:t>
            </a:r>
            <a:endParaRPr lang="fi-FI" sz="3500" dirty="0"/>
          </a:p>
          <a:p>
            <a:r>
              <a:rPr lang="fi-FI" sz="3500" dirty="0"/>
              <a:t>Urheilu synnyttää yhteisöllisyyttä. Urheilussa voi kokea voimakkaita tunteita ja elämyksiä. Urheilu tuottaa iloa, surua, onnistumisia ja pettymyksiä organisoidussa ympäristössä. Yhdessä tekeminen kerryttää monenlaista osaamista. Samalla se synnyttää voimakasta yhteisöllisyyttä niin urheilun tekijöiden kuin seuraajien keskuudessa.</a:t>
            </a:r>
          </a:p>
        </p:txBody>
      </p:sp>
    </p:spTree>
    <p:extLst>
      <p:ext uri="{BB962C8B-B14F-4D97-AF65-F5344CB8AC3E}">
        <p14:creationId xmlns:p14="http://schemas.microsoft.com/office/powerpoint/2010/main" val="893048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4" name="Sisällön paikkamerkk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130" y="-583142"/>
            <a:ext cx="12246130" cy="17371118"/>
          </a:xfrm>
        </p:spPr>
      </p:pic>
    </p:spTree>
    <p:extLst>
      <p:ext uri="{BB962C8B-B14F-4D97-AF65-F5344CB8AC3E}">
        <p14:creationId xmlns:p14="http://schemas.microsoft.com/office/powerpoint/2010/main" val="586834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Kampanjasta</a:t>
            </a:r>
            <a:endParaRPr lang="fi-FI" dirty="0"/>
          </a:p>
        </p:txBody>
      </p:sp>
      <p:sp>
        <p:nvSpPr>
          <p:cNvPr id="3" name="Sisällön paikkamerkki 2"/>
          <p:cNvSpPr>
            <a:spLocks noGrp="1"/>
          </p:cNvSpPr>
          <p:nvPr>
            <p:ph idx="1"/>
          </p:nvPr>
        </p:nvSpPr>
        <p:spPr>
          <a:xfrm>
            <a:off x="838200" y="4327407"/>
            <a:ext cx="10515600" cy="11928593"/>
          </a:xfrm>
        </p:spPr>
        <p:txBody>
          <a:bodyPr>
            <a:noAutofit/>
          </a:bodyPr>
          <a:lstStyle/>
          <a:p>
            <a:pPr marL="0" indent="0">
              <a:spcBef>
                <a:spcPts val="1800"/>
              </a:spcBef>
              <a:buNone/>
            </a:pPr>
            <a:r>
              <a:rPr lang="fi-FI" sz="4400" dirty="0" smtClean="0"/>
              <a:t>Oletko miettinyt </a:t>
            </a:r>
            <a:r>
              <a:rPr lang="fi-FI" sz="4400" dirty="0" err="1"/>
              <a:t>valmentajuutta</a:t>
            </a:r>
            <a:r>
              <a:rPr lang="fi-FI" sz="4400" dirty="0"/>
              <a:t> </a:t>
            </a:r>
            <a:r>
              <a:rPr lang="fi-FI" sz="4400" dirty="0" smtClean="0"/>
              <a:t>laajemmin</a:t>
            </a:r>
            <a:r>
              <a:rPr lang="fi-FI" sz="4400" dirty="0"/>
              <a:t>? </a:t>
            </a:r>
          </a:p>
          <a:p>
            <a:pPr>
              <a:spcBef>
                <a:spcPts val="2400"/>
              </a:spcBef>
            </a:pPr>
            <a:r>
              <a:rPr lang="fi-FI" sz="3200" dirty="0" smtClean="0"/>
              <a:t>Mihin </a:t>
            </a:r>
            <a:r>
              <a:rPr lang="fi-FI" sz="3200" dirty="0"/>
              <a:t>arvoihin valmennus pohjaa?  </a:t>
            </a:r>
            <a:r>
              <a:rPr lang="fi-FI" sz="3200" dirty="0" smtClean="0"/>
              <a:t>Mitä </a:t>
            </a:r>
            <a:r>
              <a:rPr lang="fi-FI" sz="3200" dirty="0"/>
              <a:t>hyvä valmennus on? </a:t>
            </a:r>
            <a:r>
              <a:rPr lang="fi-FI" sz="3200" dirty="0" smtClean="0"/>
              <a:t> Mikä </a:t>
            </a:r>
            <a:r>
              <a:rPr lang="fi-FI" sz="3200" dirty="0"/>
              <a:t>on valmentajan rooli? </a:t>
            </a:r>
            <a:r>
              <a:rPr lang="fi-FI" sz="3200" dirty="0" smtClean="0"/>
              <a:t>Mikä </a:t>
            </a:r>
            <a:r>
              <a:rPr lang="fi-FI" sz="3200" dirty="0"/>
              <a:t>on valmentajan merkitys urheilijan kehittymiseen niin urheilussa kuin </a:t>
            </a:r>
            <a:r>
              <a:rPr lang="fi-FI" sz="3200" dirty="0" smtClean="0"/>
              <a:t>laajemminkin elämässä?  Mikä </a:t>
            </a:r>
            <a:r>
              <a:rPr lang="fi-FI" sz="3200" dirty="0"/>
              <a:t>on </a:t>
            </a:r>
            <a:r>
              <a:rPr lang="fi-FI" sz="3200" dirty="0" smtClean="0"/>
              <a:t>valmennuksen </a:t>
            </a:r>
            <a:r>
              <a:rPr lang="fi-FI" sz="3200" dirty="0"/>
              <a:t>anti yhteiskunnalle? </a:t>
            </a:r>
            <a:r>
              <a:rPr lang="fi-FI" sz="3200" dirty="0" smtClean="0"/>
              <a:t> Mitä </a:t>
            </a:r>
            <a:r>
              <a:rPr lang="fi-FI" sz="3200" dirty="0"/>
              <a:t>oikeuksia ja velvollisuuksia valmentajan ja urheilijan välisessä ihmissuhteessa on kummallakin osapuolella? </a:t>
            </a:r>
            <a:r>
              <a:rPr lang="fi-FI" sz="3200" dirty="0" smtClean="0"/>
              <a:t> Miten </a:t>
            </a:r>
            <a:r>
              <a:rPr lang="fi-FI" sz="3200" dirty="0"/>
              <a:t>nämä asiat muuttuvat urheilijan polulla </a:t>
            </a:r>
            <a:r>
              <a:rPr lang="fi-FI" sz="3200" dirty="0" smtClean="0"/>
              <a:t>edettäessä</a:t>
            </a:r>
            <a:r>
              <a:rPr lang="fi-FI" sz="3200" dirty="0"/>
              <a:t>?</a:t>
            </a:r>
          </a:p>
          <a:p>
            <a:pPr marL="0" indent="0">
              <a:spcBef>
                <a:spcPts val="5400"/>
              </a:spcBef>
              <a:buNone/>
            </a:pPr>
            <a:r>
              <a:rPr lang="fi-FI" sz="4400" dirty="0" smtClean="0"/>
              <a:t>Suomen </a:t>
            </a:r>
            <a:r>
              <a:rPr lang="fi-FI" sz="4400" dirty="0"/>
              <a:t>Valmentajien Arvostustoimikunta ja Valmentajan ja urheilijan eettisen ohjeiston </a:t>
            </a:r>
            <a:r>
              <a:rPr lang="fi-FI" sz="4400" dirty="0" smtClean="0"/>
              <a:t>johtoryhmä </a:t>
            </a:r>
            <a:r>
              <a:rPr lang="fi-FI" sz="4400" dirty="0"/>
              <a:t>ovat </a:t>
            </a:r>
            <a:r>
              <a:rPr lang="fi-FI" sz="4400" dirty="0" smtClean="0"/>
              <a:t>tehneet kirjauksia </a:t>
            </a:r>
            <a:r>
              <a:rPr lang="fi-FI" sz="4400" dirty="0"/>
              <a:t>hyvästä valmennuksesta ja </a:t>
            </a:r>
            <a:r>
              <a:rPr lang="fi-FI" sz="4400" dirty="0" smtClean="0"/>
              <a:t>eettisistä ohjeista.</a:t>
            </a:r>
            <a:endParaRPr lang="fi-FI" sz="4400" dirty="0"/>
          </a:p>
          <a:p>
            <a:pPr>
              <a:spcBef>
                <a:spcPts val="2400"/>
              </a:spcBef>
            </a:pPr>
            <a:r>
              <a:rPr lang="fi-FI" sz="3200" dirty="0" smtClean="0"/>
              <a:t>Kahden ryhmän työstöistä koottu </a:t>
            </a:r>
            <a:r>
              <a:rPr lang="fi-FI" sz="3200" dirty="0"/>
              <a:t>’Valmentajalla on väliä’ </a:t>
            </a:r>
            <a:r>
              <a:rPr lang="fi-FI" sz="3200" dirty="0" smtClean="0"/>
              <a:t/>
            </a:r>
            <a:br>
              <a:rPr lang="fi-FI" sz="3200" dirty="0" smtClean="0"/>
            </a:br>
            <a:r>
              <a:rPr lang="fi-FI" sz="3200" dirty="0" smtClean="0"/>
              <a:t>–aineiston </a:t>
            </a:r>
            <a:r>
              <a:rPr lang="fi-FI" sz="3200" dirty="0"/>
              <a:t>toivotaan herättävän keskustelua valmentamisesta sekä vauhdittavan valmennuskulttuurin muutosta lajikohtaisesta </a:t>
            </a:r>
            <a:r>
              <a:rPr lang="fi-FI" sz="3200" dirty="0" err="1" smtClean="0"/>
              <a:t>teknis</a:t>
            </a:r>
            <a:r>
              <a:rPr lang="fi-FI" sz="3200" dirty="0" smtClean="0"/>
              <a:t>-taktisesta </a:t>
            </a:r>
            <a:r>
              <a:rPr lang="fi-FI" sz="3200" dirty="0"/>
              <a:t>valmennuksesta ihmisen voimavarojen löytämistä painottavaan valmennuskulttuuriin – valmennukseen, jossa valmentaja on urheilijan auttaja.</a:t>
            </a:r>
          </a:p>
          <a:p>
            <a:endParaRPr lang="fi-FI" sz="3600" dirty="0"/>
          </a:p>
        </p:txBody>
      </p:sp>
    </p:spTree>
    <p:extLst>
      <p:ext uri="{BB962C8B-B14F-4D97-AF65-F5344CB8AC3E}">
        <p14:creationId xmlns:p14="http://schemas.microsoft.com/office/powerpoint/2010/main" val="351272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Hyvän urheilun edellytykset / </a:t>
            </a:r>
            <a:r>
              <a:rPr lang="fi-FI" dirty="0" smtClean="0">
                <a:solidFill>
                  <a:srgbClr val="E55233"/>
                </a:solidFill>
              </a:rPr>
              <a:t>valmennussuhde</a:t>
            </a:r>
            <a:endParaRPr lang="fi-FI" dirty="0">
              <a:solidFill>
                <a:srgbClr val="E55233"/>
              </a:solidFill>
            </a:endParaRPr>
          </a:p>
        </p:txBody>
      </p:sp>
      <p:sp>
        <p:nvSpPr>
          <p:cNvPr id="3" name="Sisällön paikkamerkki 2"/>
          <p:cNvSpPr>
            <a:spLocks noGrp="1"/>
          </p:cNvSpPr>
          <p:nvPr>
            <p:ph idx="1"/>
          </p:nvPr>
        </p:nvSpPr>
        <p:spPr>
          <a:xfrm>
            <a:off x="839788" y="4340058"/>
            <a:ext cx="10515600" cy="11661942"/>
          </a:xfrm>
        </p:spPr>
        <p:txBody>
          <a:bodyPr>
            <a:normAutofit/>
          </a:bodyPr>
          <a:lstStyle/>
          <a:p>
            <a:pPr>
              <a:spcBef>
                <a:spcPts val="1800"/>
              </a:spcBef>
            </a:pPr>
            <a:r>
              <a:rPr lang="fi-FI" sz="4000" dirty="0" smtClean="0"/>
              <a:t>Valmentajan </a:t>
            </a:r>
            <a:r>
              <a:rPr lang="fi-FI" sz="4000" dirty="0"/>
              <a:t>ja urheilijan välinen ihmissuhde on usein hyvin merkityksellinen ihmissuhde, valtasuhde ja sopimussuhde.  </a:t>
            </a:r>
            <a:endParaRPr lang="fi-FI" sz="4000" dirty="0" smtClean="0"/>
          </a:p>
          <a:p>
            <a:pPr>
              <a:spcBef>
                <a:spcPts val="1800"/>
              </a:spcBef>
            </a:pPr>
            <a:r>
              <a:rPr lang="fi-FI" sz="4000" dirty="0" smtClean="0"/>
              <a:t>Kummallakin </a:t>
            </a:r>
            <a:r>
              <a:rPr lang="fi-FI" sz="4000" dirty="0"/>
              <a:t>on toisiinsa nähden oikeuksia ja velvollisuuksia. </a:t>
            </a:r>
            <a:endParaRPr lang="fi-FI" sz="4000" dirty="0" smtClean="0"/>
          </a:p>
          <a:p>
            <a:pPr>
              <a:spcBef>
                <a:spcPts val="1800"/>
              </a:spcBef>
            </a:pPr>
            <a:r>
              <a:rPr lang="fi-FI" sz="4000" dirty="0" smtClean="0"/>
              <a:t>Oikeudet </a:t>
            </a:r>
            <a:r>
              <a:rPr lang="fi-FI" sz="4000" dirty="0"/>
              <a:t>ja velvollisuudet ovat erilaisia urheilijan polun eri vaiheissa. </a:t>
            </a:r>
            <a:endParaRPr lang="fi-FI" sz="4000" dirty="0" smtClean="0"/>
          </a:p>
          <a:p>
            <a:pPr>
              <a:spcBef>
                <a:spcPts val="1800"/>
              </a:spcBef>
            </a:pPr>
            <a:r>
              <a:rPr lang="fi-FI" sz="4000" dirty="0" smtClean="0"/>
              <a:t>Valmentajan </a:t>
            </a:r>
            <a:r>
              <a:rPr lang="fi-FI" sz="4000" dirty="0"/>
              <a:t>täytyy tunnistaa valtasuhteen merkitys ja vallankäyttönsä rajat. </a:t>
            </a:r>
            <a:endParaRPr lang="fi-FI" sz="4000" dirty="0" smtClean="0"/>
          </a:p>
          <a:p>
            <a:pPr>
              <a:spcBef>
                <a:spcPts val="1800"/>
              </a:spcBef>
            </a:pPr>
            <a:r>
              <a:rPr lang="fi-FI" sz="4000" dirty="0" smtClean="0"/>
              <a:t>Valmentajan </a:t>
            </a:r>
            <a:r>
              <a:rPr lang="fi-FI" sz="4000" dirty="0"/>
              <a:t>ja urheilijan tulee voida luottaa siihen, että kumpikin pitää kiinni yhteisesti sovituista asioista. Sovittujen asioiden täytyy olla urheilijan kehitystason mukaisia. </a:t>
            </a:r>
            <a:endParaRPr lang="fi-FI" sz="4000" dirty="0" smtClean="0"/>
          </a:p>
          <a:p>
            <a:pPr>
              <a:spcBef>
                <a:spcPts val="1800"/>
              </a:spcBef>
            </a:pPr>
            <a:r>
              <a:rPr lang="fi-FI" sz="4000" dirty="0" smtClean="0"/>
              <a:t>Hyvän </a:t>
            </a:r>
            <a:r>
              <a:rPr lang="fi-FI" sz="4000" dirty="0"/>
              <a:t>valmennussuhteen edellytys on urheilijan elämän kokonaisuuden ymmärtäminen ja huomioiminen. </a:t>
            </a:r>
            <a:endParaRPr lang="fi-FI" sz="4000" dirty="0" smtClean="0"/>
          </a:p>
          <a:p>
            <a:pPr>
              <a:spcBef>
                <a:spcPts val="1800"/>
              </a:spcBef>
            </a:pPr>
            <a:r>
              <a:rPr lang="fi-FI" sz="4000" dirty="0" smtClean="0"/>
              <a:t>Valmentajan </a:t>
            </a:r>
            <a:r>
              <a:rPr lang="fi-FI" sz="4000" dirty="0"/>
              <a:t>ja urheilijan ihmisarvo ei koskaan riipu urheilussa menestymisestä.</a:t>
            </a:r>
          </a:p>
          <a:p>
            <a:pPr>
              <a:spcBef>
                <a:spcPts val="1800"/>
              </a:spcBef>
            </a:pPr>
            <a:endParaRPr lang="fi-FI" sz="4000" dirty="0"/>
          </a:p>
        </p:txBody>
      </p:sp>
    </p:spTree>
    <p:extLst>
      <p:ext uri="{BB962C8B-B14F-4D97-AF65-F5344CB8AC3E}">
        <p14:creationId xmlns:p14="http://schemas.microsoft.com/office/powerpoint/2010/main" val="2260117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Hyvän urheilun edellytykset / </a:t>
            </a:r>
            <a:br>
              <a:rPr lang="fi-FI" dirty="0" smtClean="0"/>
            </a:br>
            <a:r>
              <a:rPr lang="fi-FI" dirty="0" smtClean="0">
                <a:solidFill>
                  <a:srgbClr val="E55233"/>
                </a:solidFill>
              </a:rPr>
              <a:t>lasten urheilu</a:t>
            </a:r>
            <a:endParaRPr lang="fi-FI" dirty="0">
              <a:solidFill>
                <a:srgbClr val="E55233"/>
              </a:solidFill>
            </a:endParaRPr>
          </a:p>
        </p:txBody>
      </p:sp>
      <p:sp>
        <p:nvSpPr>
          <p:cNvPr id="3" name="Sisällön paikkamerkki 2"/>
          <p:cNvSpPr>
            <a:spLocks noGrp="1"/>
          </p:cNvSpPr>
          <p:nvPr>
            <p:ph idx="1"/>
          </p:nvPr>
        </p:nvSpPr>
        <p:spPr>
          <a:xfrm>
            <a:off x="838199" y="4327407"/>
            <a:ext cx="11073063" cy="11698656"/>
          </a:xfrm>
        </p:spPr>
        <p:txBody>
          <a:bodyPr>
            <a:noAutofit/>
          </a:bodyPr>
          <a:lstStyle/>
          <a:p>
            <a:r>
              <a:rPr lang="fi-FI" sz="3600" dirty="0" smtClean="0"/>
              <a:t>Lasten urheilun tärkeimpänä </a:t>
            </a:r>
            <a:r>
              <a:rPr lang="fi-FI" sz="3600" dirty="0"/>
              <a:t>tavoitteena on ilo urheilusta ja liikkumisesta. </a:t>
            </a:r>
            <a:endParaRPr lang="fi-FI" sz="3600" dirty="0" smtClean="0"/>
          </a:p>
          <a:p>
            <a:r>
              <a:rPr lang="fi-FI" sz="3600" dirty="0" smtClean="0"/>
              <a:t>Urheilun </a:t>
            </a:r>
            <a:r>
              <a:rPr lang="fi-FI" sz="3600" dirty="0"/>
              <a:t>ilo syntyy uuden oppimisesta, sosiaalisista suhteista, erilaisista tunteista ja leikkimielisestä kilpailusta.  </a:t>
            </a:r>
            <a:endParaRPr lang="fi-FI" sz="3600" dirty="0" smtClean="0"/>
          </a:p>
          <a:p>
            <a:r>
              <a:rPr lang="fi-FI" sz="3600" dirty="0" smtClean="0"/>
              <a:t>Tärkeää </a:t>
            </a:r>
            <a:r>
              <a:rPr lang="fi-FI" sz="3600" dirty="0"/>
              <a:t>on, että lapsi tulee kohdatuksi yksilönä ja että hän tulee kuulluksi. </a:t>
            </a:r>
            <a:endParaRPr lang="fi-FI" sz="3600" dirty="0" smtClean="0"/>
          </a:p>
          <a:p>
            <a:r>
              <a:rPr lang="fi-FI" sz="3600" dirty="0" smtClean="0"/>
              <a:t>Lapsella </a:t>
            </a:r>
            <a:r>
              <a:rPr lang="fi-FI" sz="3600" dirty="0"/>
              <a:t>on oikeus turvalliseen urheiluun. </a:t>
            </a:r>
            <a:endParaRPr lang="fi-FI" sz="3600" dirty="0" smtClean="0"/>
          </a:p>
          <a:p>
            <a:r>
              <a:rPr lang="fi-FI" sz="3600" dirty="0" smtClean="0"/>
              <a:t>Lasten </a:t>
            </a:r>
            <a:r>
              <a:rPr lang="fi-FI" sz="3600" dirty="0"/>
              <a:t>urheilussa toimivien aikuisten tulee ymmärtää esimerkkiroolinsa ja vastuunsa toiminnan laadusta. </a:t>
            </a:r>
            <a:endParaRPr lang="fi-FI" sz="3600" dirty="0" smtClean="0"/>
          </a:p>
          <a:p>
            <a:r>
              <a:rPr lang="fi-FI" sz="3600" dirty="0" smtClean="0"/>
              <a:t>Aikuiset </a:t>
            </a:r>
            <a:r>
              <a:rPr lang="fi-FI" sz="3600" dirty="0"/>
              <a:t>tekevät yhteistyötä siten, että toiminta tukee lapsen terveellistä ja turvallista kasvua ja kehitystä sekä tekee mahdolliseksi monipuolisen liikunnan. </a:t>
            </a:r>
            <a:endParaRPr lang="fi-FI" sz="3600" dirty="0" smtClean="0"/>
          </a:p>
          <a:p>
            <a:r>
              <a:rPr lang="fi-FI" sz="3600" dirty="0" smtClean="0"/>
              <a:t>Vastuu </a:t>
            </a:r>
            <a:r>
              <a:rPr lang="fi-FI" sz="3600" dirty="0"/>
              <a:t>kasvatuksesta kuuluu vanhemmille. Valmentaja tukee lapsen kasvatusta, ja valmentajalla on oikeus saada toimintaansa vanhempien, urheiluseuran ja muiden toimijoiden tukea. </a:t>
            </a:r>
            <a:endParaRPr lang="fi-FI" sz="3600" dirty="0" smtClean="0"/>
          </a:p>
          <a:p>
            <a:r>
              <a:rPr lang="fi-FI" sz="3600" dirty="0" smtClean="0"/>
              <a:t>Kaikki </a:t>
            </a:r>
            <a:r>
              <a:rPr lang="fi-FI" sz="3600" dirty="0"/>
              <a:t>toiminnassa mukana olevat osallistuvat ilmapiirin rakentamiseen. On tärkeää, että toiminnassa otetaan huomioon muut siten, että ilo, oppiminen ja turvallisuus toteutuvat kaikille kaikissa tilanteissa.</a:t>
            </a:r>
          </a:p>
        </p:txBody>
      </p:sp>
    </p:spTree>
    <p:extLst>
      <p:ext uri="{BB962C8B-B14F-4D97-AF65-F5344CB8AC3E}">
        <p14:creationId xmlns:p14="http://schemas.microsoft.com/office/powerpoint/2010/main" val="3520455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Hyvän urheilun edellytykset / </a:t>
            </a:r>
            <a:br>
              <a:rPr lang="fi-FI" dirty="0"/>
            </a:br>
            <a:r>
              <a:rPr lang="fi-FI" dirty="0" smtClean="0">
                <a:solidFill>
                  <a:srgbClr val="E55233"/>
                </a:solidFill>
              </a:rPr>
              <a:t>nuorten urheilu</a:t>
            </a:r>
            <a:endParaRPr lang="fi-FI" dirty="0">
              <a:solidFill>
                <a:srgbClr val="E55233"/>
              </a:solidFill>
            </a:endParaRPr>
          </a:p>
        </p:txBody>
      </p:sp>
      <p:sp>
        <p:nvSpPr>
          <p:cNvPr id="3" name="Sisällön paikkamerkki 2"/>
          <p:cNvSpPr>
            <a:spLocks noGrp="1"/>
          </p:cNvSpPr>
          <p:nvPr>
            <p:ph idx="1"/>
          </p:nvPr>
        </p:nvSpPr>
        <p:spPr>
          <a:xfrm>
            <a:off x="838200" y="4327407"/>
            <a:ext cx="10880558" cy="11698656"/>
          </a:xfrm>
        </p:spPr>
        <p:txBody>
          <a:bodyPr>
            <a:normAutofit/>
          </a:bodyPr>
          <a:lstStyle/>
          <a:p>
            <a:pPr>
              <a:spcBef>
                <a:spcPts val="1800"/>
              </a:spcBef>
            </a:pPr>
            <a:r>
              <a:rPr lang="fi-FI" sz="3600" dirty="0"/>
              <a:t>Nuorten urheilussa tärkeimpänä tavoitteena on löytää liikunnan ja urheilun ilo ja nautinto omien tavoitteiden mukaisesta toiminnasta. </a:t>
            </a:r>
            <a:endParaRPr lang="fi-FI" sz="3600" dirty="0" smtClean="0"/>
          </a:p>
          <a:p>
            <a:pPr>
              <a:spcBef>
                <a:spcPts val="1800"/>
              </a:spcBef>
            </a:pPr>
            <a:r>
              <a:rPr lang="fi-FI" sz="3600" dirty="0" smtClean="0"/>
              <a:t>Nautinto </a:t>
            </a:r>
            <a:r>
              <a:rPr lang="fi-FI" sz="3600" dirty="0"/>
              <a:t>syntyy oman kehitystason mukaisesta toiminnasta, sopivista tavoitteista sekä mukavasta ja turvallisesta ilmapiiristä. </a:t>
            </a:r>
            <a:endParaRPr lang="fi-FI" sz="3600" dirty="0" smtClean="0"/>
          </a:p>
          <a:p>
            <a:pPr>
              <a:spcBef>
                <a:spcPts val="1800"/>
              </a:spcBef>
            </a:pPr>
            <a:r>
              <a:rPr lang="fi-FI" sz="3600" dirty="0" smtClean="0"/>
              <a:t>Urheilijalla </a:t>
            </a:r>
            <a:r>
              <a:rPr lang="fi-FI" sz="3600" dirty="0"/>
              <a:t>on oikeus terveeseen, puhtaaseen ja reiluun urheiluun.  </a:t>
            </a:r>
            <a:endParaRPr lang="fi-FI" sz="3600" dirty="0" smtClean="0"/>
          </a:p>
          <a:p>
            <a:pPr>
              <a:spcBef>
                <a:spcPts val="1800"/>
              </a:spcBef>
            </a:pPr>
            <a:r>
              <a:rPr lang="fi-FI" sz="3600" dirty="0" smtClean="0"/>
              <a:t>Aikuisten </a:t>
            </a:r>
            <a:r>
              <a:rPr lang="fi-FI" sz="3600" dirty="0"/>
              <a:t>vastuulla on luoda avoin vuorovaikutus nuoren kasvun ja urheiluharrastuksen tukemiseksi. </a:t>
            </a:r>
            <a:endParaRPr lang="fi-FI" sz="3600" dirty="0" smtClean="0"/>
          </a:p>
          <a:p>
            <a:pPr>
              <a:spcBef>
                <a:spcPts val="1800"/>
              </a:spcBef>
            </a:pPr>
            <a:r>
              <a:rPr lang="fi-FI" sz="3600" dirty="0" smtClean="0"/>
              <a:t>Valmennussuhde </a:t>
            </a:r>
            <a:r>
              <a:rPr lang="fi-FI" sz="3600" dirty="0"/>
              <a:t>on rehellisyyteen perustuva luottamussuhde, jossa urheilija kasvaa vähitellen vastuuseen omasta urheilustaan. </a:t>
            </a:r>
            <a:endParaRPr lang="fi-FI" sz="3600" dirty="0" smtClean="0"/>
          </a:p>
          <a:p>
            <a:pPr>
              <a:spcBef>
                <a:spcPts val="1800"/>
              </a:spcBef>
            </a:pPr>
            <a:r>
              <a:rPr lang="fi-FI" sz="3600" dirty="0" smtClean="0"/>
              <a:t>Valmentajan </a:t>
            </a:r>
            <a:r>
              <a:rPr lang="fi-FI" sz="3600" dirty="0"/>
              <a:t>vastuu urheilijasta on sitä suurempi, mitä nuoremman urheilijan kanssa hän työskentelee.  </a:t>
            </a:r>
            <a:endParaRPr lang="fi-FI" sz="3600" dirty="0" smtClean="0"/>
          </a:p>
          <a:p>
            <a:pPr>
              <a:spcBef>
                <a:spcPts val="1800"/>
              </a:spcBef>
            </a:pPr>
            <a:r>
              <a:rPr lang="fi-FI" sz="3600" dirty="0" smtClean="0"/>
              <a:t>Valmentajalla </a:t>
            </a:r>
            <a:r>
              <a:rPr lang="fi-FI" sz="3600" dirty="0"/>
              <a:t>ja urheilijalla on oikeus omiin arvomaailmoihinsa ja valmennus perustuu yhdessä sovittuihin toimintatapoihin ja niihin sitoutumiseen</a:t>
            </a:r>
            <a:r>
              <a:rPr lang="fi-FI" sz="3600" dirty="0" smtClean="0"/>
              <a:t>.</a:t>
            </a:r>
          </a:p>
          <a:p>
            <a:pPr>
              <a:spcBef>
                <a:spcPts val="1800"/>
              </a:spcBef>
            </a:pPr>
            <a:r>
              <a:rPr lang="fi-FI" sz="3600" dirty="0"/>
              <a:t>Urheilu tarjoaa mahdollisuuden pitkäjänteiseen itsensä kehittämiseen ja monenlaisiin oppimiskokemuksiin.</a:t>
            </a:r>
          </a:p>
        </p:txBody>
      </p:sp>
    </p:spTree>
    <p:extLst>
      <p:ext uri="{BB962C8B-B14F-4D97-AF65-F5344CB8AC3E}">
        <p14:creationId xmlns:p14="http://schemas.microsoft.com/office/powerpoint/2010/main" val="3461254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Hyvän urheilun edellytykset / </a:t>
            </a:r>
            <a:br>
              <a:rPr lang="fi-FI" dirty="0"/>
            </a:br>
            <a:r>
              <a:rPr lang="fi-FI" dirty="0" smtClean="0">
                <a:solidFill>
                  <a:srgbClr val="E55233"/>
                </a:solidFill>
              </a:rPr>
              <a:t>aikuisten urheilu</a:t>
            </a:r>
            <a:endParaRPr lang="fi-FI" dirty="0">
              <a:solidFill>
                <a:srgbClr val="E55233"/>
              </a:solidFill>
            </a:endParaRPr>
          </a:p>
        </p:txBody>
      </p:sp>
      <p:sp>
        <p:nvSpPr>
          <p:cNvPr id="3" name="Sisällön paikkamerkki 2"/>
          <p:cNvSpPr>
            <a:spLocks noGrp="1"/>
          </p:cNvSpPr>
          <p:nvPr>
            <p:ph idx="1"/>
          </p:nvPr>
        </p:nvSpPr>
        <p:spPr>
          <a:xfrm>
            <a:off x="838200" y="4327406"/>
            <a:ext cx="11353800" cy="11928593"/>
          </a:xfrm>
        </p:spPr>
        <p:txBody>
          <a:bodyPr>
            <a:noAutofit/>
          </a:bodyPr>
          <a:lstStyle/>
          <a:p>
            <a:r>
              <a:rPr lang="fi-FI" sz="3600" dirty="0"/>
              <a:t>Innostus ja intohimo ovat kantavat voimat aikuisten urheilussa, olivat tavoitteet minkä tasoiset tahansa. </a:t>
            </a:r>
            <a:endParaRPr lang="fi-FI" sz="3600" dirty="0" smtClean="0"/>
          </a:p>
          <a:p>
            <a:r>
              <a:rPr lang="fi-FI" sz="3600" dirty="0" smtClean="0"/>
              <a:t>Aikuisten huippu-urheilussa </a:t>
            </a:r>
            <a:r>
              <a:rPr lang="fi-FI" sz="3600" dirty="0"/>
              <a:t>tärkeintä on mahdollisuus saavuttaa oma potentiaalinsa urheilussa. Mahdollisuus omaan potentiaaliin löytyy </a:t>
            </a:r>
            <a:r>
              <a:rPr lang="fi-FI" sz="3600" dirty="0" smtClean="0"/>
              <a:t>intohimosta, sitoutumisesta</a:t>
            </a:r>
            <a:r>
              <a:rPr lang="fi-FI" sz="3600" dirty="0"/>
              <a:t>, oikeanlaisista tavoitteista, parhaansa tekemisestä ja vastuunkannosta. </a:t>
            </a:r>
            <a:endParaRPr lang="fi-FI" sz="3600" dirty="0" smtClean="0"/>
          </a:p>
          <a:p>
            <a:r>
              <a:rPr lang="fi-FI" sz="3600" dirty="0" smtClean="0"/>
              <a:t>Valmennussuhde </a:t>
            </a:r>
            <a:r>
              <a:rPr lang="fi-FI" sz="3600" dirty="0"/>
              <a:t>perustuu sopimukseen yhteisistä toimintatavoista ja luottamukseen siitä, että molemmat toimivat toistensa parhaaksi. Valmentaja ja urheilija ymmärtävät toimintansa vaikutukset laajempaan kokonaisuuteen. </a:t>
            </a:r>
            <a:endParaRPr lang="fi-FI" sz="3600" dirty="0" smtClean="0"/>
          </a:p>
          <a:p>
            <a:r>
              <a:rPr lang="fi-FI" sz="3600" dirty="0" smtClean="0"/>
              <a:t>Parhaaseensa </a:t>
            </a:r>
            <a:r>
              <a:rPr lang="fi-FI" sz="3600" dirty="0"/>
              <a:t>pyrkiminen edellyttää rajojen hakemista ja riskinottoa</a:t>
            </a:r>
            <a:r>
              <a:rPr lang="fi-FI" sz="3600" dirty="0" smtClean="0"/>
              <a:t>. </a:t>
            </a:r>
            <a:r>
              <a:rPr lang="fi-FI" sz="3600" dirty="0"/>
              <a:t>Uuden oppiminen ja parhaaseen pyrkiminen on mahdollista, jos on lupa </a:t>
            </a:r>
            <a:r>
              <a:rPr lang="fi-FI" sz="3600" dirty="0" smtClean="0"/>
              <a:t>epäonnistua </a:t>
            </a:r>
            <a:r>
              <a:rPr lang="fi-FI" sz="3600" dirty="0"/>
              <a:t>ja oppia siitä.  </a:t>
            </a:r>
            <a:endParaRPr lang="fi-FI" sz="3600" dirty="0" smtClean="0"/>
          </a:p>
          <a:p>
            <a:r>
              <a:rPr lang="fi-FI" sz="3600" dirty="0" smtClean="0"/>
              <a:t>Yhteiset </a:t>
            </a:r>
            <a:r>
              <a:rPr lang="fi-FI" sz="3600" dirty="0"/>
              <a:t>valinnat ovat tietoisia ja perustuvat rehellisyyteen ja parhaaseen mahdolliseen asiantuntemukseen. Näin on mahdollista kantaa vastuu tehdyistä ratkaisuista. </a:t>
            </a:r>
            <a:endParaRPr lang="fi-FI" sz="3600" dirty="0" smtClean="0"/>
          </a:p>
          <a:p>
            <a:r>
              <a:rPr lang="fi-FI" sz="3600" dirty="0" smtClean="0"/>
              <a:t>Sekä </a:t>
            </a:r>
            <a:r>
              <a:rPr lang="fi-FI" sz="3600" dirty="0"/>
              <a:t>valmentaja että urheilija rakentavat ilmapiiriä ja toimintakulttuuria, jossa kunnioitetaan muita toimijoita sekä urheilun sääntöjä.</a:t>
            </a:r>
          </a:p>
        </p:txBody>
      </p:sp>
    </p:spTree>
    <p:extLst>
      <p:ext uri="{BB962C8B-B14F-4D97-AF65-F5344CB8AC3E}">
        <p14:creationId xmlns:p14="http://schemas.microsoft.com/office/powerpoint/2010/main" val="3431390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Videot</a:t>
            </a:r>
            <a:endParaRPr lang="fi-FI" dirty="0"/>
          </a:p>
        </p:txBody>
      </p:sp>
      <p:sp>
        <p:nvSpPr>
          <p:cNvPr id="7" name="Tekstiruutu 6"/>
          <p:cNvSpPr txBox="1"/>
          <p:nvPr/>
        </p:nvSpPr>
        <p:spPr>
          <a:xfrm>
            <a:off x="843506" y="11650133"/>
            <a:ext cx="10404592" cy="646331"/>
          </a:xfrm>
          <a:prstGeom prst="rect">
            <a:avLst/>
          </a:prstGeom>
          <a:noFill/>
        </p:spPr>
        <p:txBody>
          <a:bodyPr wrap="square" rtlCol="0">
            <a:spAutoFit/>
          </a:bodyPr>
          <a:lstStyle/>
          <a:p>
            <a:r>
              <a:rPr lang="fi-FI" sz="3600" dirty="0" smtClean="0">
                <a:hlinkClick r:id="rId2"/>
              </a:rPr>
              <a:t>https://www.youtube.com/watch?v=A19vCsdXJ20</a:t>
            </a:r>
            <a:endParaRPr lang="fi-FI" sz="3600" dirty="0"/>
          </a:p>
        </p:txBody>
      </p:sp>
      <p:pic>
        <p:nvPicPr>
          <p:cNvPr id="5" name="Kuva 4">
            <a:hlinkClick r:id="rId2"/>
          </p:cNvPr>
          <p:cNvPicPr>
            <a:picLocks noChangeAspect="1"/>
          </p:cNvPicPr>
          <p:nvPr/>
        </p:nvPicPr>
        <p:blipFill>
          <a:blip r:embed="rId3"/>
          <a:stretch>
            <a:fillRect/>
          </a:stretch>
        </p:blipFill>
        <p:spPr>
          <a:xfrm>
            <a:off x="859835" y="4706938"/>
            <a:ext cx="10566000" cy="5936141"/>
          </a:xfrm>
          <a:prstGeom prst="rect">
            <a:avLst/>
          </a:prstGeom>
        </p:spPr>
      </p:pic>
    </p:spTree>
    <p:extLst>
      <p:ext uri="{BB962C8B-B14F-4D97-AF65-F5344CB8AC3E}">
        <p14:creationId xmlns:p14="http://schemas.microsoft.com/office/powerpoint/2010/main" val="244254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Videot</a:t>
            </a:r>
            <a:endParaRPr lang="fi-FI" dirty="0"/>
          </a:p>
        </p:txBody>
      </p:sp>
      <p:sp>
        <p:nvSpPr>
          <p:cNvPr id="5" name="Tekstiruutu 4"/>
          <p:cNvSpPr txBox="1"/>
          <p:nvPr/>
        </p:nvSpPr>
        <p:spPr>
          <a:xfrm>
            <a:off x="856117" y="11647715"/>
            <a:ext cx="10594624" cy="646331"/>
          </a:xfrm>
          <a:prstGeom prst="rect">
            <a:avLst/>
          </a:prstGeom>
          <a:noFill/>
        </p:spPr>
        <p:txBody>
          <a:bodyPr wrap="square" rtlCol="0">
            <a:spAutoFit/>
          </a:bodyPr>
          <a:lstStyle/>
          <a:p>
            <a:r>
              <a:rPr lang="fi-FI" sz="3600" dirty="0" smtClean="0">
                <a:hlinkClick r:id="rId2"/>
              </a:rPr>
              <a:t>https://www.youtube.com/watch?v=UYCWss4ZJG8</a:t>
            </a:r>
            <a:endParaRPr lang="fi-FI" sz="3600" dirty="0"/>
          </a:p>
        </p:txBody>
      </p:sp>
      <p:pic>
        <p:nvPicPr>
          <p:cNvPr id="6" name="Kuva 5">
            <a:hlinkClick r:id="rId2"/>
          </p:cNvPr>
          <p:cNvPicPr>
            <a:picLocks noChangeAspect="1"/>
          </p:cNvPicPr>
          <p:nvPr/>
        </p:nvPicPr>
        <p:blipFill>
          <a:blip r:embed="rId3"/>
          <a:stretch>
            <a:fillRect/>
          </a:stretch>
        </p:blipFill>
        <p:spPr>
          <a:xfrm>
            <a:off x="839788" y="4706938"/>
            <a:ext cx="10566000" cy="5943375"/>
          </a:xfrm>
          <a:prstGeom prst="rect">
            <a:avLst/>
          </a:prstGeom>
        </p:spPr>
      </p:pic>
    </p:spTree>
    <p:extLst>
      <p:ext uri="{BB962C8B-B14F-4D97-AF65-F5344CB8AC3E}">
        <p14:creationId xmlns:p14="http://schemas.microsoft.com/office/powerpoint/2010/main" val="2074867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Videot</a:t>
            </a:r>
            <a:endParaRPr lang="fi-FI" dirty="0"/>
          </a:p>
        </p:txBody>
      </p:sp>
      <p:sp>
        <p:nvSpPr>
          <p:cNvPr id="5" name="Tekstiruutu 4"/>
          <p:cNvSpPr txBox="1"/>
          <p:nvPr/>
        </p:nvSpPr>
        <p:spPr>
          <a:xfrm>
            <a:off x="856117" y="11636829"/>
            <a:ext cx="10461036" cy="646331"/>
          </a:xfrm>
          <a:prstGeom prst="rect">
            <a:avLst/>
          </a:prstGeom>
          <a:noFill/>
        </p:spPr>
        <p:txBody>
          <a:bodyPr wrap="square" rtlCol="0">
            <a:spAutoFit/>
          </a:bodyPr>
          <a:lstStyle/>
          <a:p>
            <a:r>
              <a:rPr lang="fi-FI" sz="3600" dirty="0" smtClean="0">
                <a:hlinkClick r:id="rId2"/>
              </a:rPr>
              <a:t>https://www.youtube.com/watch?v=FcG_sEw4px4</a:t>
            </a:r>
            <a:endParaRPr lang="fi-FI" sz="3600" dirty="0"/>
          </a:p>
        </p:txBody>
      </p:sp>
      <p:pic>
        <p:nvPicPr>
          <p:cNvPr id="6" name="Kuva 5">
            <a:hlinkClick r:id="rId2"/>
          </p:cNvPr>
          <p:cNvPicPr>
            <a:picLocks noChangeAspect="1"/>
          </p:cNvPicPr>
          <p:nvPr/>
        </p:nvPicPr>
        <p:blipFill>
          <a:blip r:embed="rId3"/>
          <a:stretch>
            <a:fillRect/>
          </a:stretch>
        </p:blipFill>
        <p:spPr>
          <a:xfrm>
            <a:off x="839788" y="4706938"/>
            <a:ext cx="10569600" cy="5945400"/>
          </a:xfrm>
          <a:prstGeom prst="rect">
            <a:avLst/>
          </a:prstGeom>
        </p:spPr>
      </p:pic>
    </p:spTree>
    <p:extLst>
      <p:ext uri="{BB962C8B-B14F-4D97-AF65-F5344CB8AC3E}">
        <p14:creationId xmlns:p14="http://schemas.microsoft.com/office/powerpoint/2010/main" val="1114962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2370666" y="9317095"/>
            <a:ext cx="5562600" cy="3924769"/>
          </a:xfrm>
        </p:spPr>
        <p:txBody>
          <a:bodyPr/>
          <a:lstStyle/>
          <a:p>
            <a:pPr>
              <a:spcBef>
                <a:spcPts val="0"/>
              </a:spcBef>
            </a:pPr>
            <a:r>
              <a:rPr lang="fi-FI" b="1" dirty="0" smtClean="0">
                <a:solidFill>
                  <a:srgbClr val="E55233"/>
                </a:solidFill>
              </a:rPr>
              <a:t>Yhteistyössä:</a:t>
            </a:r>
          </a:p>
          <a:p>
            <a:pPr>
              <a:spcBef>
                <a:spcPts val="1600"/>
              </a:spcBef>
            </a:pPr>
            <a:r>
              <a:rPr lang="fi-FI" dirty="0" smtClean="0"/>
              <a:t/>
            </a:r>
            <a:br>
              <a:rPr lang="fi-FI" dirty="0" smtClean="0"/>
            </a:br>
            <a:r>
              <a:rPr lang="fi-FI" dirty="0" smtClean="0"/>
              <a:t>Suomen Valmentajat</a:t>
            </a:r>
          </a:p>
          <a:p>
            <a:pPr>
              <a:spcBef>
                <a:spcPts val="2000"/>
              </a:spcBef>
            </a:pPr>
            <a:r>
              <a:rPr lang="fi-FI" dirty="0" smtClean="0"/>
              <a:t>Suomen Ammattivalmentajat</a:t>
            </a:r>
            <a:endParaRPr lang="fi-FI" dirty="0"/>
          </a:p>
          <a:p>
            <a:pPr>
              <a:spcBef>
                <a:spcPts val="2000"/>
              </a:spcBef>
            </a:pPr>
            <a:r>
              <a:rPr lang="fi-FI" dirty="0" smtClean="0"/>
              <a:t>Suomen Olympiakomitea</a:t>
            </a:r>
            <a:endParaRPr lang="fi-FI" dirty="0"/>
          </a:p>
        </p:txBody>
      </p:sp>
      <p:pic>
        <p:nvPicPr>
          <p:cNvPr id="7" name="Kuv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5419" y="624648"/>
            <a:ext cx="4120896" cy="1463040"/>
          </a:xfrm>
          <a:prstGeom prst="rect">
            <a:avLst/>
          </a:prstGeom>
        </p:spPr>
      </p:pic>
      <p:sp>
        <p:nvSpPr>
          <p:cNvPr id="8" name="Otsikko 1"/>
          <p:cNvSpPr>
            <a:spLocks noGrp="1"/>
          </p:cNvSpPr>
          <p:nvPr>
            <p:ph type="ctrTitle"/>
          </p:nvPr>
        </p:nvSpPr>
        <p:spPr>
          <a:xfrm>
            <a:off x="914400" y="3853543"/>
            <a:ext cx="9934575" cy="4274458"/>
          </a:xfrm>
        </p:spPr>
        <p:txBody>
          <a:bodyPr>
            <a:normAutofit/>
          </a:bodyPr>
          <a:lstStyle/>
          <a:p>
            <a:r>
              <a:rPr lang="fi-FI" sz="6800" b="1" dirty="0" smtClean="0"/>
              <a:t>VALMENTAJALLA ON VÄLIÄ    </a:t>
            </a:r>
            <a:endParaRPr lang="fi-FI" sz="6800" b="1" dirty="0"/>
          </a:p>
        </p:txBody>
      </p:sp>
    </p:spTree>
    <p:extLst>
      <p:ext uri="{BB962C8B-B14F-4D97-AF65-F5344CB8AC3E}">
        <p14:creationId xmlns:p14="http://schemas.microsoft.com/office/powerpoint/2010/main" val="942605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Kampanjasta</a:t>
            </a:r>
            <a:endParaRPr lang="fi-FI" dirty="0"/>
          </a:p>
        </p:txBody>
      </p:sp>
      <p:sp>
        <p:nvSpPr>
          <p:cNvPr id="3" name="Sisällön paikkamerkki 2"/>
          <p:cNvSpPr>
            <a:spLocks noGrp="1"/>
          </p:cNvSpPr>
          <p:nvPr>
            <p:ph idx="1"/>
          </p:nvPr>
        </p:nvSpPr>
        <p:spPr>
          <a:xfrm>
            <a:off x="838199" y="4327408"/>
            <a:ext cx="10952747" cy="10976760"/>
          </a:xfrm>
        </p:spPr>
        <p:txBody>
          <a:bodyPr>
            <a:normAutofit/>
          </a:bodyPr>
          <a:lstStyle/>
          <a:p>
            <a:pPr marL="0" indent="0">
              <a:buNone/>
            </a:pPr>
            <a:r>
              <a:rPr lang="fi-FI" sz="4400" dirty="0" smtClean="0"/>
              <a:t>Kampanja-aineiston ovat työstäneet:</a:t>
            </a:r>
          </a:p>
          <a:p>
            <a:pPr>
              <a:spcBef>
                <a:spcPts val="1800"/>
              </a:spcBef>
            </a:pPr>
            <a:r>
              <a:rPr lang="fi-FI" sz="3600" dirty="0" smtClean="0"/>
              <a:t>Suomen Valmentajien Arvostustoimikunta 2016: </a:t>
            </a:r>
            <a:br>
              <a:rPr lang="fi-FI" sz="3600" dirty="0" smtClean="0"/>
            </a:br>
            <a:r>
              <a:rPr lang="fi-FI" sz="3200" dirty="0" smtClean="0"/>
              <a:t>Erkka Westerlund </a:t>
            </a:r>
            <a:r>
              <a:rPr lang="fi-FI" sz="3200" dirty="0"/>
              <a:t>(pj.), Kari Niemi-Nikkola, Simo Tarvonen, </a:t>
            </a:r>
            <a:r>
              <a:rPr lang="fi-FI" sz="3200" dirty="0" smtClean="0"/>
              <a:t/>
            </a:r>
            <a:br>
              <a:rPr lang="fi-FI" sz="3200" dirty="0" smtClean="0"/>
            </a:br>
            <a:r>
              <a:rPr lang="fi-FI" sz="3200" dirty="0" smtClean="0"/>
              <a:t>Kirsi </a:t>
            </a:r>
            <a:r>
              <a:rPr lang="fi-FI" sz="3200" dirty="0"/>
              <a:t>Hämäläinen, Pekka Potinkara, Sari Tuunainen ja </a:t>
            </a:r>
            <a:r>
              <a:rPr lang="fi-FI" sz="3200" dirty="0" smtClean="0"/>
              <a:t>asiantuntijajäsen Pia </a:t>
            </a:r>
            <a:r>
              <a:rPr lang="fi-FI" sz="3200" dirty="0"/>
              <a:t>Pekonen</a:t>
            </a:r>
            <a:r>
              <a:rPr lang="fi-FI" sz="3200" dirty="0" smtClean="0"/>
              <a:t>.</a:t>
            </a:r>
            <a:endParaRPr lang="fi-FI" sz="3200" dirty="0"/>
          </a:p>
          <a:p>
            <a:pPr>
              <a:spcBef>
                <a:spcPts val="2400"/>
              </a:spcBef>
            </a:pPr>
            <a:r>
              <a:rPr lang="fi-FI" sz="3600" dirty="0"/>
              <a:t>Valmentajan ja urheilijan eettisen ohjeiston työstön </a:t>
            </a:r>
            <a:r>
              <a:rPr lang="fi-FI" sz="3600" dirty="0" smtClean="0"/>
              <a:t>johtoryhmä 2013-2016: </a:t>
            </a:r>
            <a:r>
              <a:rPr lang="fi-FI" sz="3200" dirty="0" smtClean="0"/>
              <a:t>Anneli </a:t>
            </a:r>
            <a:r>
              <a:rPr lang="fi-FI" sz="3200" dirty="0"/>
              <a:t>Laine-Näätänen (OVO), Kirsi Hämäläinen (Olympiakomitea), Jarmo Saarela (SJRY), Katja Saarinen (</a:t>
            </a:r>
            <a:r>
              <a:rPr lang="fi-FI" sz="3200" dirty="0" err="1"/>
              <a:t>Paralympiakomitea</a:t>
            </a:r>
            <a:r>
              <a:rPr lang="fi-FI" sz="3200" dirty="0"/>
              <a:t>), Laura Tast (Valo), Leena Huovinen (Olympiakomitea), Markus Juhola (JPY), Mikaela Ingberg (Olympiakomitea), Pekka Potinkara (SAVAL), Sari Multala (SPV), Susanna Sokka (ADT) ja Kristiina Danskanen (Suomen Valmentajat</a:t>
            </a:r>
            <a:r>
              <a:rPr lang="fi-FI" sz="3200" dirty="0" smtClean="0"/>
              <a:t>)</a:t>
            </a:r>
            <a:endParaRPr lang="fi-FI" sz="3200" dirty="0"/>
          </a:p>
          <a:p>
            <a:pPr>
              <a:spcBef>
                <a:spcPts val="2400"/>
              </a:spcBef>
            </a:pPr>
            <a:r>
              <a:rPr lang="fi-FI" sz="3600" dirty="0"/>
              <a:t>Olympiakomitean ja Valon Urheilun </a:t>
            </a:r>
            <a:r>
              <a:rPr lang="fi-FI" sz="3600" dirty="0" smtClean="0"/>
              <a:t>arvostusryhmä 2016</a:t>
            </a:r>
            <a:endParaRPr lang="fi-FI" sz="3600" dirty="0"/>
          </a:p>
          <a:p>
            <a:pPr>
              <a:spcBef>
                <a:spcPts val="2400"/>
              </a:spcBef>
            </a:pPr>
            <a:r>
              <a:rPr lang="fi-FI" sz="3600" dirty="0"/>
              <a:t>Olympiakomitean valmennusosaamisen </a:t>
            </a:r>
            <a:r>
              <a:rPr lang="fi-FI" sz="3600" dirty="0" smtClean="0"/>
              <a:t>verkosto 2016</a:t>
            </a:r>
            <a:endParaRPr lang="fi-FI" sz="3600" dirty="0"/>
          </a:p>
          <a:p>
            <a:pPr>
              <a:spcBef>
                <a:spcPts val="2400"/>
              </a:spcBef>
            </a:pPr>
            <a:r>
              <a:rPr lang="fi-FI" sz="3600" dirty="0"/>
              <a:t>Suomen Valmentajien </a:t>
            </a:r>
            <a:r>
              <a:rPr lang="fi-FI" sz="3600" dirty="0" smtClean="0"/>
              <a:t>hallitus 2016</a:t>
            </a:r>
            <a:endParaRPr lang="fi-FI" sz="3600" dirty="0"/>
          </a:p>
          <a:p>
            <a:pPr>
              <a:spcBef>
                <a:spcPts val="2400"/>
              </a:spcBef>
            </a:pPr>
            <a:r>
              <a:rPr lang="fi-FI" sz="3600" dirty="0"/>
              <a:t>Suomen </a:t>
            </a:r>
            <a:r>
              <a:rPr lang="fi-FI" sz="3600" dirty="0" smtClean="0"/>
              <a:t>Ammattivalmentajien hallitus 2016</a:t>
            </a:r>
            <a:endParaRPr lang="fi-FI" sz="3600" dirty="0"/>
          </a:p>
        </p:txBody>
      </p:sp>
    </p:spTree>
    <p:extLst>
      <p:ext uri="{BB962C8B-B14F-4D97-AF65-F5344CB8AC3E}">
        <p14:creationId xmlns:p14="http://schemas.microsoft.com/office/powerpoint/2010/main" val="2234341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335" y="3819525"/>
            <a:ext cx="4097867" cy="7517757"/>
          </a:xfrm>
        </p:spPr>
      </p:pic>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867" y="8550224"/>
            <a:ext cx="4538133" cy="7705775"/>
          </a:xfrm>
          <a:prstGeom prst="rect">
            <a:avLst/>
          </a:prstGeom>
        </p:spPr>
      </p:pic>
    </p:spTree>
    <p:extLst>
      <p:ext uri="{BB962C8B-B14F-4D97-AF65-F5344CB8AC3E}">
        <p14:creationId xmlns:p14="http://schemas.microsoft.com/office/powerpoint/2010/main" val="4249175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Urheilun idea</a:t>
            </a:r>
            <a:endParaRPr lang="fi-FI" dirty="0"/>
          </a:p>
        </p:txBody>
      </p:sp>
      <p:sp>
        <p:nvSpPr>
          <p:cNvPr id="3" name="Sisällön paikkamerkki 2"/>
          <p:cNvSpPr>
            <a:spLocks noGrp="1"/>
          </p:cNvSpPr>
          <p:nvPr>
            <p:ph idx="1"/>
          </p:nvPr>
        </p:nvSpPr>
        <p:spPr>
          <a:xfrm>
            <a:off x="838200" y="4327407"/>
            <a:ext cx="10515600" cy="11000825"/>
          </a:xfrm>
        </p:spPr>
        <p:txBody>
          <a:bodyPr>
            <a:noAutofit/>
          </a:bodyPr>
          <a:lstStyle/>
          <a:p>
            <a:pPr>
              <a:spcBef>
                <a:spcPts val="4200"/>
              </a:spcBef>
            </a:pPr>
            <a:r>
              <a:rPr lang="fi-FI" sz="4000" dirty="0"/>
              <a:t>Urheilun idea on kamppailla yhteisesti ennalta määrättyjen sääntöjen mukaisesti: kuka tässä kilpailussa ja näissä olosuhteissa on paras ja miten muut sijoittuvat suhteessa parhaaseen. </a:t>
            </a:r>
            <a:endParaRPr lang="fi-FI" sz="4000" dirty="0" smtClean="0"/>
          </a:p>
          <a:p>
            <a:pPr>
              <a:spcBef>
                <a:spcPts val="4200"/>
              </a:spcBef>
            </a:pPr>
            <a:r>
              <a:rPr lang="fi-FI" sz="4000" dirty="0" smtClean="0"/>
              <a:t>Urheilun </a:t>
            </a:r>
            <a:r>
              <a:rPr lang="fi-FI" sz="4000" dirty="0"/>
              <a:t>ydin on, että kilpailu toteutuu urheilun idean mukaisesti ja jokainen tekee parhaansa, että tulos on oikea</a:t>
            </a:r>
            <a:r>
              <a:rPr lang="fi-FI" sz="4000" dirty="0" smtClean="0"/>
              <a:t>.</a:t>
            </a:r>
          </a:p>
          <a:p>
            <a:pPr>
              <a:spcBef>
                <a:spcPts val="4200"/>
              </a:spcBef>
            </a:pPr>
            <a:r>
              <a:rPr lang="fi-FI" sz="4000" dirty="0"/>
              <a:t>Urheilun idea on myös itsensä kehittäminen ja oman potentiaalin löytäminen ja käyttäminen.  </a:t>
            </a:r>
          </a:p>
          <a:p>
            <a:pPr>
              <a:spcBef>
                <a:spcPts val="4200"/>
              </a:spcBef>
            </a:pPr>
            <a:r>
              <a:rPr lang="fi-FI" sz="4000" dirty="0"/>
              <a:t>Urheilu voi tarjota matkan itsensä tuntemiseen ja itsensä kehittämiseen monin tavoin. </a:t>
            </a:r>
          </a:p>
          <a:p>
            <a:pPr>
              <a:spcBef>
                <a:spcPts val="4200"/>
              </a:spcBef>
            </a:pPr>
            <a:r>
              <a:rPr lang="fi-FI" sz="4000" dirty="0"/>
              <a:t>Urheilu on parhaimmillaan mahdollisuus oppimiseen, kehittymiseen ja monenlaisiin kokemuksiin</a:t>
            </a:r>
            <a:r>
              <a:rPr lang="fi-FI" sz="4000" dirty="0" smtClean="0"/>
              <a:t>.</a:t>
            </a:r>
            <a:endParaRPr lang="fi-FI" sz="4000" dirty="0"/>
          </a:p>
        </p:txBody>
      </p:sp>
    </p:spTree>
    <p:extLst>
      <p:ext uri="{BB962C8B-B14F-4D97-AF65-F5344CB8AC3E}">
        <p14:creationId xmlns:p14="http://schemas.microsoft.com/office/powerpoint/2010/main" val="2267559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Hyvä valmennus</a:t>
            </a:r>
            <a:endParaRPr lang="fi-FI" dirty="0"/>
          </a:p>
        </p:txBody>
      </p:sp>
      <p:sp>
        <p:nvSpPr>
          <p:cNvPr id="3" name="Sisällön paikkamerkki 2"/>
          <p:cNvSpPr>
            <a:spLocks noGrp="1"/>
          </p:cNvSpPr>
          <p:nvPr>
            <p:ph idx="1"/>
          </p:nvPr>
        </p:nvSpPr>
        <p:spPr/>
        <p:txBody>
          <a:bodyPr>
            <a:normAutofit/>
          </a:bodyPr>
          <a:lstStyle/>
          <a:p>
            <a:pPr>
              <a:spcBef>
                <a:spcPts val="4200"/>
              </a:spcBef>
            </a:pPr>
            <a:r>
              <a:rPr lang="fi-FI" sz="4400" dirty="0"/>
              <a:t>Hyvä valmennus on ihmisen valmentamista niin yksilö- kuin joukkuelajeissa. </a:t>
            </a:r>
            <a:endParaRPr lang="fi-FI" sz="4400" dirty="0" smtClean="0"/>
          </a:p>
          <a:p>
            <a:pPr>
              <a:spcBef>
                <a:spcPts val="4200"/>
              </a:spcBef>
            </a:pPr>
            <a:r>
              <a:rPr lang="fi-FI" sz="4400" dirty="0" smtClean="0"/>
              <a:t>Onnistuakseen </a:t>
            </a:r>
            <a:r>
              <a:rPr lang="fi-FI" sz="4400" dirty="0"/>
              <a:t>auttamaan urheilijaa valmentajan on tunnettava sekä itsensä että urheilijansa. </a:t>
            </a:r>
            <a:endParaRPr lang="fi-FI" sz="4400" dirty="0" smtClean="0"/>
          </a:p>
          <a:p>
            <a:pPr>
              <a:spcBef>
                <a:spcPts val="4200"/>
              </a:spcBef>
            </a:pPr>
            <a:r>
              <a:rPr lang="fi-FI" sz="4400" dirty="0" smtClean="0"/>
              <a:t>Valmentaminen </a:t>
            </a:r>
            <a:r>
              <a:rPr lang="fi-FI" sz="4400" dirty="0"/>
              <a:t>on pitkäjänteinen kehitysprosessi, jossa kumpikin oppii. </a:t>
            </a:r>
            <a:endParaRPr lang="fi-FI" sz="4400" dirty="0" smtClean="0"/>
          </a:p>
          <a:p>
            <a:pPr>
              <a:spcBef>
                <a:spcPts val="4200"/>
              </a:spcBef>
            </a:pPr>
            <a:r>
              <a:rPr lang="fi-FI" sz="4400" dirty="0" smtClean="0"/>
              <a:t>Oppiminen </a:t>
            </a:r>
            <a:r>
              <a:rPr lang="fi-FI" sz="4400" dirty="0"/>
              <a:t>perustuu oppijan sisäiseen motivaatioon. Valmentamisessa tämä tarkoittaa, että valmentaja auttaa urheilijaa löytämään sisäisen motivaationsa ja omat voimavaransa.</a:t>
            </a:r>
          </a:p>
        </p:txBody>
      </p:sp>
    </p:spTree>
    <p:extLst>
      <p:ext uri="{BB962C8B-B14F-4D97-AF65-F5344CB8AC3E}">
        <p14:creationId xmlns:p14="http://schemas.microsoft.com/office/powerpoint/2010/main" val="3714668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Hyvä valmennus</a:t>
            </a:r>
            <a:endParaRPr lang="fi-FI" dirty="0"/>
          </a:p>
        </p:txBody>
      </p:sp>
      <p:sp>
        <p:nvSpPr>
          <p:cNvPr id="3" name="Sisällön paikkamerkki 2"/>
          <p:cNvSpPr>
            <a:spLocks noGrp="1"/>
          </p:cNvSpPr>
          <p:nvPr>
            <p:ph idx="1"/>
          </p:nvPr>
        </p:nvSpPr>
        <p:spPr/>
        <p:txBody>
          <a:bodyPr>
            <a:normAutofit/>
          </a:bodyPr>
          <a:lstStyle/>
          <a:p>
            <a:pPr>
              <a:spcBef>
                <a:spcPts val="4200"/>
              </a:spcBef>
            </a:pPr>
            <a:r>
              <a:rPr lang="fi-FI" sz="4400" dirty="0"/>
              <a:t>Urheilijalähtöisessä toiminnassa valmentajan tärkein tavoite on auttaa urheilijaa löytämään, kehittämään ja käyttämään omia </a:t>
            </a:r>
            <a:r>
              <a:rPr lang="fi-FI" sz="4400" dirty="0" smtClean="0"/>
              <a:t>voimavarojaan.</a:t>
            </a:r>
          </a:p>
          <a:p>
            <a:pPr>
              <a:spcBef>
                <a:spcPts val="4200"/>
              </a:spcBef>
            </a:pPr>
            <a:r>
              <a:rPr lang="fi-FI" sz="4400" dirty="0" smtClean="0"/>
              <a:t>Keskiössä </a:t>
            </a:r>
            <a:r>
              <a:rPr lang="fi-FI" sz="4400" dirty="0"/>
              <a:t>on urheilija – hänen voimavaransa ja sisäinen halunsa oppia. </a:t>
            </a:r>
            <a:endParaRPr lang="fi-FI" sz="4400" dirty="0" smtClean="0"/>
          </a:p>
          <a:p>
            <a:pPr>
              <a:spcBef>
                <a:spcPts val="4200"/>
              </a:spcBef>
            </a:pPr>
            <a:r>
              <a:rPr lang="fi-FI" sz="4400" dirty="0" smtClean="0"/>
              <a:t>Urheilija </a:t>
            </a:r>
            <a:r>
              <a:rPr lang="fi-FI" sz="4400" dirty="0"/>
              <a:t>osallistuu valmennusprosessin kaikkiin vaiheisiin: suunnitteluun, toteutukseen ja arviointiin. Näin hän kasvaa vastuuseen omasta tekemisestään ja hänellä on vahva omistajuus urheilustaan.</a:t>
            </a:r>
          </a:p>
        </p:txBody>
      </p:sp>
    </p:spTree>
    <p:extLst>
      <p:ext uri="{BB962C8B-B14F-4D97-AF65-F5344CB8AC3E}">
        <p14:creationId xmlns:p14="http://schemas.microsoft.com/office/powerpoint/2010/main" val="1440436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Hyvä valmennus</a:t>
            </a:r>
            <a:endParaRPr lang="fi-FI" dirty="0"/>
          </a:p>
        </p:txBody>
      </p:sp>
      <p:sp>
        <p:nvSpPr>
          <p:cNvPr id="3" name="Sisällön paikkamerkki 2"/>
          <p:cNvSpPr>
            <a:spLocks noGrp="1"/>
          </p:cNvSpPr>
          <p:nvPr>
            <p:ph idx="1"/>
          </p:nvPr>
        </p:nvSpPr>
        <p:spPr/>
        <p:txBody>
          <a:bodyPr>
            <a:normAutofit/>
          </a:bodyPr>
          <a:lstStyle/>
          <a:p>
            <a:pPr>
              <a:spcBef>
                <a:spcPts val="4200"/>
              </a:spcBef>
            </a:pPr>
            <a:r>
              <a:rPr lang="fi-FI" sz="4400" dirty="0"/>
              <a:t>Urheilijalähtöisessä toiminnassa sekä valmentajan että urheilijan roolit ovat </a:t>
            </a:r>
            <a:r>
              <a:rPr lang="fi-FI" sz="4400" dirty="0" smtClean="0"/>
              <a:t>vaativia. Se </a:t>
            </a:r>
            <a:r>
              <a:rPr lang="fi-FI" sz="4400" dirty="0"/>
              <a:t>on toimintatapana erilainen kuin valmentaja- tai ominaisuuskeskeinen valmennus ja vaatii osaamista rakentaa urheilijan ja valmentajan </a:t>
            </a:r>
            <a:r>
              <a:rPr lang="fi-FI" sz="4400" dirty="0" smtClean="0"/>
              <a:t>vuorovaikutusta.</a:t>
            </a:r>
          </a:p>
          <a:p>
            <a:pPr>
              <a:spcBef>
                <a:spcPts val="4200"/>
              </a:spcBef>
            </a:pPr>
            <a:r>
              <a:rPr lang="fi-FI" sz="4400" dirty="0" smtClean="0"/>
              <a:t>Valmentajalla </a:t>
            </a:r>
            <a:r>
              <a:rPr lang="fi-FI" sz="4400" dirty="0"/>
              <a:t>on vastuu valmennusprosessin kokonaisuudesta. </a:t>
            </a:r>
            <a:endParaRPr lang="fi-FI" sz="4400" dirty="0" smtClean="0"/>
          </a:p>
          <a:p>
            <a:pPr>
              <a:spcBef>
                <a:spcPts val="4200"/>
              </a:spcBef>
            </a:pPr>
            <a:r>
              <a:rPr lang="fi-FI" sz="4400" dirty="0" smtClean="0"/>
              <a:t>Valmentajan </a:t>
            </a:r>
            <a:r>
              <a:rPr lang="fi-FI" sz="4400" dirty="0"/>
              <a:t>rooli ja vastuu on erilainen urheilijan polun eri vaiheissa.</a:t>
            </a:r>
          </a:p>
        </p:txBody>
      </p:sp>
    </p:spTree>
    <p:extLst>
      <p:ext uri="{BB962C8B-B14F-4D97-AF65-F5344CB8AC3E}">
        <p14:creationId xmlns:p14="http://schemas.microsoft.com/office/powerpoint/2010/main" val="1221205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4" name="Sisällön paikkamerkk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04271"/>
            <a:ext cx="12192000" cy="17332806"/>
          </a:xfrm>
        </p:spPr>
      </p:pic>
    </p:spTree>
    <p:extLst>
      <p:ext uri="{BB962C8B-B14F-4D97-AF65-F5344CB8AC3E}">
        <p14:creationId xmlns:p14="http://schemas.microsoft.com/office/powerpoint/2010/main" val="2197903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541</TotalTime>
  <Words>1030</Words>
  <Application>Microsoft Office PowerPoint</Application>
  <PresentationFormat>Mukautettu</PresentationFormat>
  <Paragraphs>114</Paragraphs>
  <Slides>27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27</vt:i4>
      </vt:variant>
    </vt:vector>
  </HeadingPairs>
  <TitlesOfParts>
    <vt:vector size="31" baseType="lpstr">
      <vt:lpstr>Arial</vt:lpstr>
      <vt:lpstr>Calibri</vt:lpstr>
      <vt:lpstr>Calibri Light</vt:lpstr>
      <vt:lpstr>Office-teema</vt:lpstr>
      <vt:lpstr>VALMENTAJALLA ON VÄLIÄ     -kampanja</vt:lpstr>
      <vt:lpstr>Kampanjasta</vt:lpstr>
      <vt:lpstr>Kampanjasta</vt:lpstr>
      <vt:lpstr>PowerPoint-esitys</vt:lpstr>
      <vt:lpstr>Urheilun idea</vt:lpstr>
      <vt:lpstr>Hyvä valmennus</vt:lpstr>
      <vt:lpstr>Hyvä valmennus</vt:lpstr>
      <vt:lpstr>Hyvä valmennus</vt:lpstr>
      <vt:lpstr>PowerPoint-esitys</vt:lpstr>
      <vt:lpstr>Ilo, innostus ja intohimo</vt:lpstr>
      <vt:lpstr>Pyrkimys erinomaisuuteen – pyrkimys itsensä jatkuvaan kehittämiseen</vt:lpstr>
      <vt:lpstr>Yrittäminen ja sisu</vt:lpstr>
      <vt:lpstr>Kunnioitus ja reilu peli</vt:lpstr>
      <vt:lpstr>Yhdessä tekeminen</vt:lpstr>
      <vt:lpstr>PowerPoint-esitys</vt:lpstr>
      <vt:lpstr>Valmentajan tehtävä on auttaa urheilijaa kokonaisvaltaisesti</vt:lpstr>
      <vt:lpstr>Valmentaja haluaa tuntea itsensä ja tunnistaa omat motiivinsa valmentaa</vt:lpstr>
      <vt:lpstr>Valmentamisella  on vaikutuksia</vt:lpstr>
      <vt:lpstr>PowerPoint-esitys</vt:lpstr>
      <vt:lpstr>Hyvän urheilun edellytykset / valmennussuhde</vt:lpstr>
      <vt:lpstr>Hyvän urheilun edellytykset /  lasten urheilu</vt:lpstr>
      <vt:lpstr>Hyvän urheilun edellytykset /  nuorten urheilu</vt:lpstr>
      <vt:lpstr>Hyvän urheilun edellytykset /  aikuisten urheilu</vt:lpstr>
      <vt:lpstr>Videot</vt:lpstr>
      <vt:lpstr>Videot</vt:lpstr>
      <vt:lpstr>Videot</vt:lpstr>
      <vt:lpstr>VALMENTAJALLA ON VÄLIÄ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Sari Tuunainen</dc:creator>
  <cp:lastModifiedBy>Sari Tuunainen</cp:lastModifiedBy>
  <cp:revision>36</cp:revision>
  <dcterms:created xsi:type="dcterms:W3CDTF">2017-03-07T11:00:34Z</dcterms:created>
  <dcterms:modified xsi:type="dcterms:W3CDTF">2017-03-09T12:49:04Z</dcterms:modified>
</cp:coreProperties>
</file>